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i add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9" Type="http://schemas.openxmlformats.org/officeDocument/2006/relationships/slideLayout" Target="../slideLayouts/slideLayout1.xml"/><Relationship Id="rId10"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7" Type="http://schemas.openxmlformats.org/officeDocument/2006/relationships/slideLayout" Target="../slideLayouts/slideLayout1.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7724" y="984885"/>
            <a:ext cx="7468553" cy="2914650"/>
          </a:xfrm>
          <a:prstGeom prst="rect">
            <a:avLst/>
          </a:prstGeom>
          <a:noFill/>
          <a:ln/>
        </p:spPr>
        <p:txBody>
          <a:bodyPr wrap="square" rtlCol="0" anchor="t"/>
          <a:lstStyle/>
          <a:p>
            <a:pPr indent="0" marL="0">
              <a:lnSpc>
                <a:spcPts val="7650"/>
              </a:lnSpc>
              <a:buNone/>
            </a:pPr>
            <a:r>
              <a:rPr lang="en-US" sz="6120" b="1" spc="-184" kern="0" dirty="0">
                <a:solidFill>
                  <a:srgbClr val="F20374"/>
                </a:solidFill>
                <a:latin typeface="Overpass" pitchFamily="34" charset="0"/>
                <a:ea typeface="Overpass" pitchFamily="34" charset="-122"/>
                <a:cs typeface="Overpass" pitchFamily="34" charset="-120"/>
              </a:rPr>
              <a:t>Tackling Counterfeit Drugs with Blockchain</a:t>
            </a:r>
            <a:endParaRPr lang="en-US" sz="6120" dirty="0"/>
          </a:p>
        </p:txBody>
      </p:sp>
      <p:sp>
        <p:nvSpPr>
          <p:cNvPr id="6" name="Text 2"/>
          <p:cNvSpPr/>
          <p:nvPr/>
        </p:nvSpPr>
        <p:spPr>
          <a:xfrm>
            <a:off x="837724" y="4258508"/>
            <a:ext cx="7468553" cy="2298144"/>
          </a:xfrm>
          <a:prstGeom prst="rect">
            <a:avLst/>
          </a:prstGeom>
          <a:noFill/>
          <a:ln/>
        </p:spPr>
        <p:txBody>
          <a:bodyPr wrap="square" rtlCol="0" anchor="t"/>
          <a:lstStyle/>
          <a:p>
            <a:pPr indent="0" marL="0">
              <a:lnSpc>
                <a:spcPts val="3016"/>
              </a:lnSpc>
              <a:buNone/>
            </a:pPr>
            <a:r>
              <a:rPr lang="en-US" sz="1885" dirty="0">
                <a:solidFill>
                  <a:srgbClr val="E5E0DF"/>
                </a:solidFill>
                <a:latin typeface="Overpass" pitchFamily="34" charset="0"/>
                <a:ea typeface="Overpass" pitchFamily="34" charset="-122"/>
                <a:cs typeface="Overpass" pitchFamily="34" charset="-120"/>
              </a:rPr>
              <a:t>Counterfeit drugs pose a significant threat to public health. They can lead to ineffective treatments, adverse health outcomes, and even fatalities. This project proposes a blockchain-based solution to enhance transparency and traceability within the pharmaceutical supply chain, ensuring the authenticity of drugs from production to sale.</a:t>
            </a:r>
            <a:endParaRPr lang="en-US" sz="1885" dirty="0"/>
          </a:p>
        </p:txBody>
      </p:sp>
      <p:sp>
        <p:nvSpPr>
          <p:cNvPr id="7" name="Shape 3"/>
          <p:cNvSpPr/>
          <p:nvPr/>
        </p:nvSpPr>
        <p:spPr>
          <a:xfrm>
            <a:off x="837724" y="6843713"/>
            <a:ext cx="382905" cy="382905"/>
          </a:xfrm>
          <a:prstGeom prst="roundRect">
            <a:avLst>
              <a:gd name="adj" fmla="val 23878209"/>
            </a:avLst>
          </a:prstGeom>
          <a:solidFill>
            <a:srgbClr val="EDEEDB"/>
          </a:solidFill>
          <a:ln w="7620">
            <a:solidFill>
              <a:srgbClr val="FFFFFF"/>
            </a:solidFill>
            <a:prstDash val="solid"/>
          </a:ln>
        </p:spPr>
      </p:sp>
      <p:sp>
        <p:nvSpPr>
          <p:cNvPr id="8" name="Text 4"/>
          <p:cNvSpPr/>
          <p:nvPr/>
        </p:nvSpPr>
        <p:spPr>
          <a:xfrm>
            <a:off x="996553" y="6986349"/>
            <a:ext cx="65246" cy="97512"/>
          </a:xfrm>
          <a:prstGeom prst="rect">
            <a:avLst/>
          </a:prstGeom>
          <a:noFill/>
          <a:ln/>
        </p:spPr>
        <p:txBody>
          <a:bodyPr wrap="none" rtlCol="0" anchor="t"/>
          <a:lstStyle/>
          <a:p>
            <a:pPr algn="ctr" indent="0" marL="0">
              <a:lnSpc>
                <a:spcPts val="768"/>
              </a:lnSpc>
              <a:buNone/>
            </a:pPr>
            <a:r>
              <a:rPr lang="en-US" sz="768" dirty="0">
                <a:solidFill>
                  <a:srgbClr val="3C3838"/>
                </a:solidFill>
                <a:latin typeface="Overpass" pitchFamily="34" charset="0"/>
                <a:ea typeface="Overpass" pitchFamily="34" charset="-122"/>
                <a:cs typeface="Overpass" pitchFamily="34" charset="-120"/>
              </a:rPr>
              <a:t>I1</a:t>
            </a:r>
            <a:endParaRPr lang="en-US" sz="768" dirty="0"/>
          </a:p>
        </p:txBody>
      </p:sp>
      <p:sp>
        <p:nvSpPr>
          <p:cNvPr id="9" name="Text 5"/>
          <p:cNvSpPr/>
          <p:nvPr/>
        </p:nvSpPr>
        <p:spPr>
          <a:xfrm>
            <a:off x="1340287" y="6825853"/>
            <a:ext cx="2423041" cy="418862"/>
          </a:xfrm>
          <a:prstGeom prst="rect">
            <a:avLst/>
          </a:prstGeom>
          <a:noFill/>
          <a:ln/>
        </p:spPr>
        <p:txBody>
          <a:bodyPr wrap="none" rtlCol="0" anchor="t"/>
          <a:lstStyle/>
          <a:p>
            <a:pPr algn="l" indent="0" marL="0">
              <a:lnSpc>
                <a:spcPts val="3299"/>
              </a:lnSpc>
              <a:buNone/>
            </a:pPr>
            <a:r>
              <a:rPr lang="en-US" sz="2356" b="1" dirty="0">
                <a:solidFill>
                  <a:srgbClr val="E5E0DF"/>
                </a:solidFill>
                <a:latin typeface="Overpass" pitchFamily="34" charset="0"/>
                <a:ea typeface="Overpass" pitchFamily="34" charset="-122"/>
                <a:cs typeface="Overpass" pitchFamily="34" charset="-120"/>
              </a:rPr>
              <a:t>by IOMP TEAM 12</a:t>
            </a:r>
            <a:endParaRPr lang="en-US" sz="2356"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sp>
        <p:nvSpPr>
          <p:cNvPr id="4" name="Text 1"/>
          <p:cNvSpPr/>
          <p:nvPr/>
        </p:nvSpPr>
        <p:spPr>
          <a:xfrm>
            <a:off x="837724" y="733663"/>
            <a:ext cx="10406182" cy="704017"/>
          </a:xfrm>
          <a:prstGeom prst="rect">
            <a:avLst/>
          </a:prstGeom>
          <a:noFill/>
          <a:ln/>
        </p:spPr>
        <p:txBody>
          <a:bodyPr wrap="none" rtlCol="0" anchor="t"/>
          <a:lstStyle/>
          <a:p>
            <a:pPr indent="0" marL="0">
              <a:lnSpc>
                <a:spcPts val="5544"/>
              </a:lnSpc>
              <a:buNone/>
            </a:pPr>
            <a:r>
              <a:rPr lang="en-US" sz="4435" b="1" spc="-133" kern="0" dirty="0">
                <a:solidFill>
                  <a:srgbClr val="F20374"/>
                </a:solidFill>
                <a:latin typeface="Overpass" pitchFamily="34" charset="0"/>
                <a:ea typeface="Overpass" pitchFamily="34" charset="-122"/>
                <a:cs typeface="Overpass" pitchFamily="34" charset="-120"/>
              </a:rPr>
              <a:t>Benefits of the Blockchain-Based Solution</a:t>
            </a:r>
            <a:endParaRPr lang="en-US" sz="4435" dirty="0"/>
          </a:p>
        </p:txBody>
      </p:sp>
      <p:sp>
        <p:nvSpPr>
          <p:cNvPr id="5" name="Shape 2"/>
          <p:cNvSpPr/>
          <p:nvPr/>
        </p:nvSpPr>
        <p:spPr>
          <a:xfrm>
            <a:off x="1181457" y="1796653"/>
            <a:ext cx="30480" cy="5699284"/>
          </a:xfrm>
          <a:prstGeom prst="roundRect">
            <a:avLst>
              <a:gd name="adj" fmla="val 329856"/>
            </a:avLst>
          </a:prstGeom>
          <a:solidFill>
            <a:srgbClr val="971B55"/>
          </a:solidFill>
          <a:ln/>
        </p:spPr>
      </p:sp>
      <p:sp>
        <p:nvSpPr>
          <p:cNvPr id="6" name="Shape 3"/>
          <p:cNvSpPr/>
          <p:nvPr/>
        </p:nvSpPr>
        <p:spPr>
          <a:xfrm>
            <a:off x="1435477" y="2319814"/>
            <a:ext cx="837724" cy="30480"/>
          </a:xfrm>
          <a:prstGeom prst="roundRect">
            <a:avLst>
              <a:gd name="adj" fmla="val 329856"/>
            </a:avLst>
          </a:prstGeom>
          <a:solidFill>
            <a:srgbClr val="971B55"/>
          </a:solidFill>
          <a:ln/>
        </p:spPr>
      </p:sp>
      <p:sp>
        <p:nvSpPr>
          <p:cNvPr id="7" name="Shape 4"/>
          <p:cNvSpPr/>
          <p:nvPr/>
        </p:nvSpPr>
        <p:spPr>
          <a:xfrm>
            <a:off x="927437" y="2065853"/>
            <a:ext cx="538520" cy="538520"/>
          </a:xfrm>
          <a:prstGeom prst="roundRect">
            <a:avLst>
              <a:gd name="adj" fmla="val 18670"/>
            </a:avLst>
          </a:prstGeom>
          <a:solidFill>
            <a:srgbClr val="7E023C"/>
          </a:solidFill>
          <a:ln w="7620">
            <a:solidFill>
              <a:srgbClr val="971B55"/>
            </a:solidFill>
            <a:prstDash val="solid"/>
          </a:ln>
        </p:spPr>
      </p:sp>
      <p:sp>
        <p:nvSpPr>
          <p:cNvPr id="8" name="Text 5"/>
          <p:cNvSpPr/>
          <p:nvPr/>
        </p:nvSpPr>
        <p:spPr>
          <a:xfrm>
            <a:off x="1134130" y="2166104"/>
            <a:ext cx="125135" cy="337899"/>
          </a:xfrm>
          <a:prstGeom prst="rect">
            <a:avLst/>
          </a:prstGeom>
          <a:noFill/>
          <a:ln/>
        </p:spPr>
        <p:txBody>
          <a:bodyPr wrap="none" rtlCol="0" anchor="t"/>
          <a:lstStyle/>
          <a:p>
            <a:pPr algn="ctr" indent="0" marL="0">
              <a:lnSpc>
                <a:spcPts val="2661"/>
              </a:lnSpc>
              <a:buNone/>
            </a:pPr>
            <a:r>
              <a:rPr lang="en-US" sz="2661" b="1" spc="-80" kern="0" dirty="0">
                <a:solidFill>
                  <a:srgbClr val="E5E0DF"/>
                </a:solidFill>
                <a:latin typeface="Overpass" pitchFamily="34" charset="0"/>
                <a:ea typeface="Overpass" pitchFamily="34" charset="-122"/>
                <a:cs typeface="Overpass" pitchFamily="34" charset="-120"/>
              </a:rPr>
              <a:t>1</a:t>
            </a:r>
            <a:endParaRPr lang="en-US" sz="2661" dirty="0"/>
          </a:p>
        </p:txBody>
      </p:sp>
      <p:sp>
        <p:nvSpPr>
          <p:cNvPr id="9" name="Text 6"/>
          <p:cNvSpPr/>
          <p:nvPr/>
        </p:nvSpPr>
        <p:spPr>
          <a:xfrm>
            <a:off x="2513290" y="2035969"/>
            <a:ext cx="2816185" cy="351949"/>
          </a:xfrm>
          <a:prstGeom prst="rect">
            <a:avLst/>
          </a:prstGeom>
          <a:noFill/>
          <a:ln/>
        </p:spPr>
        <p:txBody>
          <a:bodyPr wrap="none" rtlCol="0" anchor="t"/>
          <a:lstStyle/>
          <a:p>
            <a:pPr algn="l" indent="0" marL="0">
              <a:lnSpc>
                <a:spcPts val="2772"/>
              </a:lnSpc>
              <a:buNone/>
            </a:pPr>
            <a:r>
              <a:rPr lang="en-US" sz="2218" b="1" spc="-67" kern="0" dirty="0">
                <a:solidFill>
                  <a:srgbClr val="E5E0DF"/>
                </a:solidFill>
                <a:latin typeface="Overpass" pitchFamily="34" charset="0"/>
                <a:ea typeface="Overpass" pitchFamily="34" charset="-122"/>
                <a:cs typeface="Overpass" pitchFamily="34" charset="-120"/>
              </a:rPr>
              <a:t>Safer Medications</a:t>
            </a:r>
            <a:endParaRPr lang="en-US" sz="2218" dirty="0"/>
          </a:p>
        </p:txBody>
      </p:sp>
      <p:sp>
        <p:nvSpPr>
          <p:cNvPr id="10" name="Text 7"/>
          <p:cNvSpPr/>
          <p:nvPr/>
        </p:nvSpPr>
        <p:spPr>
          <a:xfrm>
            <a:off x="2513290" y="2531507"/>
            <a:ext cx="11279386" cy="766048"/>
          </a:xfrm>
          <a:prstGeom prst="rect">
            <a:avLst/>
          </a:prstGeom>
          <a:noFill/>
          <a:ln/>
        </p:spPr>
        <p:txBody>
          <a:bodyPr wrap="square" rtlCol="0" anchor="t"/>
          <a:lstStyle/>
          <a:p>
            <a:pPr algn="l" indent="0" marL="0">
              <a:lnSpc>
                <a:spcPts val="3016"/>
              </a:lnSpc>
              <a:buNone/>
            </a:pPr>
            <a:r>
              <a:rPr lang="en-US" sz="1885" dirty="0">
                <a:solidFill>
                  <a:srgbClr val="E5E0DF"/>
                </a:solidFill>
                <a:latin typeface="Overpass" pitchFamily="34" charset="0"/>
                <a:ea typeface="Overpass" pitchFamily="34" charset="-122"/>
                <a:cs typeface="Overpass" pitchFamily="34" charset="-120"/>
              </a:rPr>
              <a:t>Reduced risk of counterfeit drugs reaching patients, ensuring the efficacy and safety of prescribed treatments.</a:t>
            </a:r>
            <a:endParaRPr lang="en-US" sz="1885" dirty="0"/>
          </a:p>
        </p:txBody>
      </p:sp>
      <p:sp>
        <p:nvSpPr>
          <p:cNvPr id="11" name="Shape 8"/>
          <p:cNvSpPr/>
          <p:nvPr/>
        </p:nvSpPr>
        <p:spPr>
          <a:xfrm>
            <a:off x="1435477" y="4299347"/>
            <a:ext cx="837724" cy="30480"/>
          </a:xfrm>
          <a:prstGeom prst="roundRect">
            <a:avLst>
              <a:gd name="adj" fmla="val 329856"/>
            </a:avLst>
          </a:prstGeom>
          <a:solidFill>
            <a:srgbClr val="971B55"/>
          </a:solidFill>
          <a:ln/>
        </p:spPr>
      </p:sp>
      <p:sp>
        <p:nvSpPr>
          <p:cNvPr id="12" name="Shape 9"/>
          <p:cNvSpPr/>
          <p:nvPr/>
        </p:nvSpPr>
        <p:spPr>
          <a:xfrm>
            <a:off x="927437" y="4045387"/>
            <a:ext cx="538520" cy="538520"/>
          </a:xfrm>
          <a:prstGeom prst="roundRect">
            <a:avLst>
              <a:gd name="adj" fmla="val 18670"/>
            </a:avLst>
          </a:prstGeom>
          <a:solidFill>
            <a:srgbClr val="7E023C"/>
          </a:solidFill>
          <a:ln w="7620">
            <a:solidFill>
              <a:srgbClr val="971B55"/>
            </a:solidFill>
            <a:prstDash val="solid"/>
          </a:ln>
        </p:spPr>
      </p:sp>
      <p:sp>
        <p:nvSpPr>
          <p:cNvPr id="13" name="Text 10"/>
          <p:cNvSpPr/>
          <p:nvPr/>
        </p:nvSpPr>
        <p:spPr>
          <a:xfrm>
            <a:off x="1098411" y="4145637"/>
            <a:ext cx="196572" cy="337899"/>
          </a:xfrm>
          <a:prstGeom prst="rect">
            <a:avLst/>
          </a:prstGeom>
          <a:noFill/>
          <a:ln/>
        </p:spPr>
        <p:txBody>
          <a:bodyPr wrap="none" rtlCol="0" anchor="t"/>
          <a:lstStyle/>
          <a:p>
            <a:pPr algn="ctr" indent="0" marL="0">
              <a:lnSpc>
                <a:spcPts val="2661"/>
              </a:lnSpc>
              <a:buNone/>
            </a:pPr>
            <a:r>
              <a:rPr lang="en-US" sz="2661" b="1" spc="-80" kern="0" dirty="0">
                <a:solidFill>
                  <a:srgbClr val="E5E0DF"/>
                </a:solidFill>
                <a:latin typeface="Overpass" pitchFamily="34" charset="0"/>
                <a:ea typeface="Overpass" pitchFamily="34" charset="-122"/>
                <a:cs typeface="Overpass" pitchFamily="34" charset="-120"/>
              </a:rPr>
              <a:t>2</a:t>
            </a:r>
            <a:endParaRPr lang="en-US" sz="2661" dirty="0"/>
          </a:p>
        </p:txBody>
      </p:sp>
      <p:sp>
        <p:nvSpPr>
          <p:cNvPr id="14" name="Text 11"/>
          <p:cNvSpPr/>
          <p:nvPr/>
        </p:nvSpPr>
        <p:spPr>
          <a:xfrm>
            <a:off x="2513290" y="4015502"/>
            <a:ext cx="2935605" cy="351949"/>
          </a:xfrm>
          <a:prstGeom prst="rect">
            <a:avLst/>
          </a:prstGeom>
          <a:noFill/>
          <a:ln/>
        </p:spPr>
        <p:txBody>
          <a:bodyPr wrap="none" rtlCol="0" anchor="t"/>
          <a:lstStyle/>
          <a:p>
            <a:pPr algn="l" indent="0" marL="0">
              <a:lnSpc>
                <a:spcPts val="2772"/>
              </a:lnSpc>
              <a:buNone/>
            </a:pPr>
            <a:r>
              <a:rPr lang="en-US" sz="2218" b="1" spc="-67" kern="0" dirty="0">
                <a:solidFill>
                  <a:srgbClr val="E5E0DF"/>
                </a:solidFill>
                <a:latin typeface="Overpass" pitchFamily="34" charset="0"/>
                <a:ea typeface="Overpass" pitchFamily="34" charset="-122"/>
                <a:cs typeface="Overpass" pitchFamily="34" charset="-120"/>
              </a:rPr>
              <a:t>Reduced Counterfeiting</a:t>
            </a:r>
            <a:endParaRPr lang="en-US" sz="2218" dirty="0"/>
          </a:p>
        </p:txBody>
      </p:sp>
      <p:sp>
        <p:nvSpPr>
          <p:cNvPr id="15" name="Text 12"/>
          <p:cNvSpPr/>
          <p:nvPr/>
        </p:nvSpPr>
        <p:spPr>
          <a:xfrm>
            <a:off x="2513290" y="4511040"/>
            <a:ext cx="11279386" cy="766048"/>
          </a:xfrm>
          <a:prstGeom prst="rect">
            <a:avLst/>
          </a:prstGeom>
          <a:noFill/>
          <a:ln/>
        </p:spPr>
        <p:txBody>
          <a:bodyPr wrap="square" rtlCol="0" anchor="t"/>
          <a:lstStyle/>
          <a:p>
            <a:pPr algn="l" indent="0" marL="0">
              <a:lnSpc>
                <a:spcPts val="3016"/>
              </a:lnSpc>
              <a:buNone/>
            </a:pPr>
            <a:r>
              <a:rPr lang="en-US" sz="1885" dirty="0">
                <a:solidFill>
                  <a:srgbClr val="E5E0DF"/>
                </a:solidFill>
                <a:latin typeface="Overpass" pitchFamily="34" charset="0"/>
                <a:ea typeface="Overpass" pitchFamily="34" charset="-122"/>
                <a:cs typeface="Overpass" pitchFamily="34" charset="-120"/>
              </a:rPr>
              <a:t>The blockchain's immutability and transparency make it difficult to create and distribute counterfeit drugs.</a:t>
            </a:r>
            <a:endParaRPr lang="en-US" sz="1885" dirty="0"/>
          </a:p>
        </p:txBody>
      </p:sp>
      <p:sp>
        <p:nvSpPr>
          <p:cNvPr id="16" name="Shape 13"/>
          <p:cNvSpPr/>
          <p:nvPr/>
        </p:nvSpPr>
        <p:spPr>
          <a:xfrm>
            <a:off x="1435477" y="6278880"/>
            <a:ext cx="837724" cy="30480"/>
          </a:xfrm>
          <a:prstGeom prst="roundRect">
            <a:avLst>
              <a:gd name="adj" fmla="val 329856"/>
            </a:avLst>
          </a:prstGeom>
          <a:solidFill>
            <a:srgbClr val="971B55"/>
          </a:solidFill>
          <a:ln/>
        </p:spPr>
      </p:sp>
      <p:sp>
        <p:nvSpPr>
          <p:cNvPr id="17" name="Shape 14"/>
          <p:cNvSpPr/>
          <p:nvPr/>
        </p:nvSpPr>
        <p:spPr>
          <a:xfrm>
            <a:off x="927437" y="6024920"/>
            <a:ext cx="538520" cy="538520"/>
          </a:xfrm>
          <a:prstGeom prst="roundRect">
            <a:avLst>
              <a:gd name="adj" fmla="val 18670"/>
            </a:avLst>
          </a:prstGeom>
          <a:solidFill>
            <a:srgbClr val="7E023C"/>
          </a:solidFill>
          <a:ln w="7620">
            <a:solidFill>
              <a:srgbClr val="971B55"/>
            </a:solidFill>
            <a:prstDash val="solid"/>
          </a:ln>
        </p:spPr>
      </p:sp>
      <p:sp>
        <p:nvSpPr>
          <p:cNvPr id="18" name="Text 15"/>
          <p:cNvSpPr/>
          <p:nvPr/>
        </p:nvSpPr>
        <p:spPr>
          <a:xfrm>
            <a:off x="1100435" y="6125170"/>
            <a:ext cx="192524" cy="337899"/>
          </a:xfrm>
          <a:prstGeom prst="rect">
            <a:avLst/>
          </a:prstGeom>
          <a:noFill/>
          <a:ln/>
        </p:spPr>
        <p:txBody>
          <a:bodyPr wrap="none" rtlCol="0" anchor="t"/>
          <a:lstStyle/>
          <a:p>
            <a:pPr algn="ctr" indent="0" marL="0">
              <a:lnSpc>
                <a:spcPts val="2661"/>
              </a:lnSpc>
              <a:buNone/>
            </a:pPr>
            <a:r>
              <a:rPr lang="en-US" sz="2661" b="1" spc="-80" kern="0" dirty="0">
                <a:solidFill>
                  <a:srgbClr val="E5E0DF"/>
                </a:solidFill>
                <a:latin typeface="Overpass" pitchFamily="34" charset="0"/>
                <a:ea typeface="Overpass" pitchFamily="34" charset="-122"/>
                <a:cs typeface="Overpass" pitchFamily="34" charset="-120"/>
              </a:rPr>
              <a:t>3</a:t>
            </a:r>
            <a:endParaRPr lang="en-US" sz="2661" dirty="0"/>
          </a:p>
        </p:txBody>
      </p:sp>
      <p:sp>
        <p:nvSpPr>
          <p:cNvPr id="19" name="Text 16"/>
          <p:cNvSpPr/>
          <p:nvPr/>
        </p:nvSpPr>
        <p:spPr>
          <a:xfrm>
            <a:off x="2513290" y="5995035"/>
            <a:ext cx="3433405" cy="351949"/>
          </a:xfrm>
          <a:prstGeom prst="rect">
            <a:avLst/>
          </a:prstGeom>
          <a:noFill/>
          <a:ln/>
        </p:spPr>
        <p:txBody>
          <a:bodyPr wrap="none" rtlCol="0" anchor="t"/>
          <a:lstStyle/>
          <a:p>
            <a:pPr algn="l" indent="0" marL="0">
              <a:lnSpc>
                <a:spcPts val="2772"/>
              </a:lnSpc>
              <a:buNone/>
            </a:pPr>
            <a:r>
              <a:rPr lang="en-US" sz="2218" b="1" spc="-67" kern="0" dirty="0">
                <a:solidFill>
                  <a:srgbClr val="E5E0DF"/>
                </a:solidFill>
                <a:latin typeface="Overpass" pitchFamily="34" charset="0"/>
                <a:ea typeface="Overpass" pitchFamily="34" charset="-122"/>
                <a:cs typeface="Overpass" pitchFamily="34" charset="-120"/>
              </a:rPr>
              <a:t>Improved Patient Outcomes</a:t>
            </a:r>
            <a:endParaRPr lang="en-US" sz="2218" dirty="0"/>
          </a:p>
        </p:txBody>
      </p:sp>
      <p:sp>
        <p:nvSpPr>
          <p:cNvPr id="20" name="Text 17"/>
          <p:cNvSpPr/>
          <p:nvPr/>
        </p:nvSpPr>
        <p:spPr>
          <a:xfrm>
            <a:off x="2513290" y="6490573"/>
            <a:ext cx="11279386" cy="766048"/>
          </a:xfrm>
          <a:prstGeom prst="rect">
            <a:avLst/>
          </a:prstGeom>
          <a:noFill/>
          <a:ln/>
        </p:spPr>
        <p:txBody>
          <a:bodyPr wrap="square" rtlCol="0" anchor="t"/>
          <a:lstStyle/>
          <a:p>
            <a:pPr algn="l" indent="0" marL="0">
              <a:lnSpc>
                <a:spcPts val="3016"/>
              </a:lnSpc>
              <a:buNone/>
            </a:pPr>
            <a:r>
              <a:rPr lang="en-US" sz="1885" dirty="0">
                <a:solidFill>
                  <a:srgbClr val="E5E0DF"/>
                </a:solidFill>
                <a:latin typeface="Overpass" pitchFamily="34" charset="0"/>
                <a:ea typeface="Overpass" pitchFamily="34" charset="-122"/>
                <a:cs typeface="Overpass" pitchFamily="34" charset="-120"/>
              </a:rPr>
              <a:t>Patients receive authentic medications, leading to better treatment outcomes and increased confidence in healthcare systems.</a:t>
            </a:r>
            <a:endParaRPr lang="en-US" sz="1885"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sp>
        <p:nvSpPr>
          <p:cNvPr id="4" name="Text 1"/>
          <p:cNvSpPr/>
          <p:nvPr/>
        </p:nvSpPr>
        <p:spPr>
          <a:xfrm>
            <a:off x="837724" y="933450"/>
            <a:ext cx="5632490" cy="704017"/>
          </a:xfrm>
          <a:prstGeom prst="rect">
            <a:avLst/>
          </a:prstGeom>
          <a:noFill/>
          <a:ln/>
        </p:spPr>
        <p:txBody>
          <a:bodyPr wrap="none" rtlCol="0" anchor="t"/>
          <a:lstStyle/>
          <a:p>
            <a:pPr indent="0" marL="0">
              <a:lnSpc>
                <a:spcPts val="5544"/>
              </a:lnSpc>
              <a:buNone/>
            </a:pPr>
            <a:r>
              <a:rPr lang="en-US" sz="4435" b="1" spc="-133" kern="0" dirty="0">
                <a:solidFill>
                  <a:srgbClr val="FFFFFF"/>
                </a:solidFill>
                <a:latin typeface="Overpass" pitchFamily="34" charset="0"/>
                <a:ea typeface="Overpass" pitchFamily="34" charset="-122"/>
                <a:cs typeface="Overpass" pitchFamily="34" charset="-120"/>
              </a:rPr>
              <a:t>Technical Stack</a:t>
            </a:r>
            <a:endParaRPr lang="en-US" sz="4435" dirty="0"/>
          </a:p>
        </p:txBody>
      </p:sp>
      <p:pic>
        <p:nvPicPr>
          <p:cNvPr id="5" name="Image 1" descr="preencoded.png">    </p:cNvPr>
          <p:cNvPicPr>
            <a:picLocks noChangeAspect="1"/>
          </p:cNvPicPr>
          <p:nvPr/>
        </p:nvPicPr>
        <p:blipFill>
          <a:blip r:embed="rId2"/>
          <a:stretch>
            <a:fillRect/>
          </a:stretch>
        </p:blipFill>
        <p:spPr>
          <a:xfrm>
            <a:off x="837724" y="1996440"/>
            <a:ext cx="598408" cy="598408"/>
          </a:xfrm>
          <a:prstGeom prst="rect">
            <a:avLst/>
          </a:prstGeom>
        </p:spPr>
      </p:pic>
      <p:sp>
        <p:nvSpPr>
          <p:cNvPr id="6" name="Text 2"/>
          <p:cNvSpPr/>
          <p:nvPr/>
        </p:nvSpPr>
        <p:spPr>
          <a:xfrm>
            <a:off x="837724" y="2834164"/>
            <a:ext cx="2816185" cy="351949"/>
          </a:xfrm>
          <a:prstGeom prst="rect">
            <a:avLst/>
          </a:prstGeom>
          <a:noFill/>
          <a:ln/>
        </p:spPr>
        <p:txBody>
          <a:bodyPr wrap="none" rtlCol="0" anchor="t"/>
          <a:lstStyle/>
          <a:p>
            <a:pPr algn="l" indent="0" marL="0">
              <a:lnSpc>
                <a:spcPts val="2772"/>
              </a:lnSpc>
              <a:buNone/>
            </a:pPr>
            <a:r>
              <a:rPr lang="en-US" sz="2218" b="1" spc="-67" kern="0" dirty="0">
                <a:solidFill>
                  <a:srgbClr val="E5E0DF"/>
                </a:solidFill>
                <a:latin typeface="Overpass" pitchFamily="34" charset="0"/>
                <a:ea typeface="Overpass" pitchFamily="34" charset="-122"/>
                <a:cs typeface="Overpass" pitchFamily="34" charset="-120"/>
              </a:rPr>
              <a:t>Blockchain</a:t>
            </a:r>
            <a:endParaRPr lang="en-US" sz="2218" dirty="0"/>
          </a:p>
        </p:txBody>
      </p:sp>
      <p:sp>
        <p:nvSpPr>
          <p:cNvPr id="7" name="Text 3"/>
          <p:cNvSpPr/>
          <p:nvPr/>
        </p:nvSpPr>
        <p:spPr>
          <a:xfrm>
            <a:off x="837724" y="3329702"/>
            <a:ext cx="4078962" cy="1149072"/>
          </a:xfrm>
          <a:prstGeom prst="rect">
            <a:avLst/>
          </a:prstGeom>
          <a:noFill/>
          <a:ln/>
        </p:spPr>
        <p:txBody>
          <a:bodyPr wrap="square" rtlCol="0" anchor="t"/>
          <a:lstStyle/>
          <a:p>
            <a:pPr algn="l" indent="0" marL="0">
              <a:lnSpc>
                <a:spcPts val="3016"/>
              </a:lnSpc>
              <a:buNone/>
            </a:pPr>
            <a:r>
              <a:rPr lang="en-US" sz="1885" dirty="0">
                <a:solidFill>
                  <a:srgbClr val="E5E0DF"/>
                </a:solidFill>
                <a:latin typeface="Overpass" pitchFamily="34" charset="0"/>
                <a:ea typeface="Overpass" pitchFamily="34" charset="-122"/>
                <a:cs typeface="Overpass" pitchFamily="34" charset="-120"/>
              </a:rPr>
              <a:t>Ethereum blockchain is used as the foundation for secure and transparent data storage.</a:t>
            </a:r>
            <a:endParaRPr lang="en-US" sz="1885" dirty="0"/>
          </a:p>
        </p:txBody>
      </p:sp>
      <p:pic>
        <p:nvPicPr>
          <p:cNvPr id="8" name="Image 2" descr="preencoded.png">    </p:cNvPr>
          <p:cNvPicPr>
            <a:picLocks noChangeAspect="1"/>
          </p:cNvPicPr>
          <p:nvPr/>
        </p:nvPicPr>
        <p:blipFill>
          <a:blip r:embed="rId3"/>
          <a:stretch>
            <a:fillRect/>
          </a:stretch>
        </p:blipFill>
        <p:spPr>
          <a:xfrm>
            <a:off x="5275659" y="1996440"/>
            <a:ext cx="598408" cy="598408"/>
          </a:xfrm>
          <a:prstGeom prst="rect">
            <a:avLst/>
          </a:prstGeom>
        </p:spPr>
      </p:pic>
      <p:sp>
        <p:nvSpPr>
          <p:cNvPr id="9" name="Text 4"/>
          <p:cNvSpPr/>
          <p:nvPr/>
        </p:nvSpPr>
        <p:spPr>
          <a:xfrm>
            <a:off x="5275659" y="2834164"/>
            <a:ext cx="2816185" cy="351949"/>
          </a:xfrm>
          <a:prstGeom prst="rect">
            <a:avLst/>
          </a:prstGeom>
          <a:noFill/>
          <a:ln/>
        </p:spPr>
        <p:txBody>
          <a:bodyPr wrap="none" rtlCol="0" anchor="t"/>
          <a:lstStyle/>
          <a:p>
            <a:pPr algn="l" indent="0" marL="0">
              <a:lnSpc>
                <a:spcPts val="2772"/>
              </a:lnSpc>
              <a:buNone/>
            </a:pPr>
            <a:r>
              <a:rPr lang="en-US" sz="2218" b="1" spc="-67" kern="0" dirty="0">
                <a:solidFill>
                  <a:srgbClr val="E5E0DF"/>
                </a:solidFill>
                <a:latin typeface="Overpass" pitchFamily="34" charset="0"/>
                <a:ea typeface="Overpass" pitchFamily="34" charset="-122"/>
                <a:cs typeface="Overpass" pitchFamily="34" charset="-120"/>
              </a:rPr>
              <a:t>React.js</a:t>
            </a:r>
            <a:endParaRPr lang="en-US" sz="2218" dirty="0"/>
          </a:p>
        </p:txBody>
      </p:sp>
      <p:sp>
        <p:nvSpPr>
          <p:cNvPr id="10" name="Text 5"/>
          <p:cNvSpPr/>
          <p:nvPr/>
        </p:nvSpPr>
        <p:spPr>
          <a:xfrm>
            <a:off x="5275659" y="3329702"/>
            <a:ext cx="4078962" cy="1149072"/>
          </a:xfrm>
          <a:prstGeom prst="rect">
            <a:avLst/>
          </a:prstGeom>
          <a:noFill/>
          <a:ln/>
        </p:spPr>
        <p:txBody>
          <a:bodyPr wrap="square" rtlCol="0" anchor="t"/>
          <a:lstStyle/>
          <a:p>
            <a:pPr algn="l" indent="0" marL="0">
              <a:lnSpc>
                <a:spcPts val="3016"/>
              </a:lnSpc>
              <a:buNone/>
            </a:pPr>
            <a:r>
              <a:rPr lang="en-US" sz="1885" dirty="0">
                <a:solidFill>
                  <a:srgbClr val="E5E0DF"/>
                </a:solidFill>
                <a:latin typeface="Overpass" pitchFamily="34" charset="0"/>
                <a:ea typeface="Overpass" pitchFamily="34" charset="-122"/>
                <a:cs typeface="Overpass" pitchFamily="34" charset="-120"/>
              </a:rPr>
              <a:t>A JavaScript library for building dynamic and interactive user interfaces.</a:t>
            </a:r>
            <a:endParaRPr lang="en-US" sz="1885" dirty="0"/>
          </a:p>
        </p:txBody>
      </p:sp>
      <p:pic>
        <p:nvPicPr>
          <p:cNvPr id="11" name="Image 3" descr="preencoded.png">    </p:cNvPr>
          <p:cNvPicPr>
            <a:picLocks noChangeAspect="1"/>
          </p:cNvPicPr>
          <p:nvPr/>
        </p:nvPicPr>
        <p:blipFill>
          <a:blip r:embed="rId4"/>
          <a:stretch>
            <a:fillRect/>
          </a:stretch>
        </p:blipFill>
        <p:spPr>
          <a:xfrm>
            <a:off x="9713595" y="1996440"/>
            <a:ext cx="598408" cy="598408"/>
          </a:xfrm>
          <a:prstGeom prst="rect">
            <a:avLst/>
          </a:prstGeom>
        </p:spPr>
      </p:pic>
      <p:sp>
        <p:nvSpPr>
          <p:cNvPr id="12" name="Text 6"/>
          <p:cNvSpPr/>
          <p:nvPr/>
        </p:nvSpPr>
        <p:spPr>
          <a:xfrm>
            <a:off x="9713595" y="2834164"/>
            <a:ext cx="2816185" cy="351949"/>
          </a:xfrm>
          <a:prstGeom prst="rect">
            <a:avLst/>
          </a:prstGeom>
          <a:noFill/>
          <a:ln/>
        </p:spPr>
        <p:txBody>
          <a:bodyPr wrap="none" rtlCol="0" anchor="t"/>
          <a:lstStyle/>
          <a:p>
            <a:pPr algn="l" indent="0" marL="0">
              <a:lnSpc>
                <a:spcPts val="2772"/>
              </a:lnSpc>
              <a:buNone/>
            </a:pPr>
            <a:r>
              <a:rPr lang="en-US" sz="2218" b="1" spc="-67" kern="0" dirty="0">
                <a:solidFill>
                  <a:srgbClr val="E5E0DF"/>
                </a:solidFill>
                <a:latin typeface="Overpass" pitchFamily="34" charset="0"/>
                <a:ea typeface="Overpass" pitchFamily="34" charset="-122"/>
                <a:cs typeface="Overpass" pitchFamily="34" charset="-120"/>
              </a:rPr>
              <a:t>TailwindCSS</a:t>
            </a:r>
            <a:endParaRPr lang="en-US" sz="2218" dirty="0"/>
          </a:p>
        </p:txBody>
      </p:sp>
      <p:sp>
        <p:nvSpPr>
          <p:cNvPr id="13" name="Text 7"/>
          <p:cNvSpPr/>
          <p:nvPr/>
        </p:nvSpPr>
        <p:spPr>
          <a:xfrm>
            <a:off x="9713595" y="3329702"/>
            <a:ext cx="4079081" cy="766048"/>
          </a:xfrm>
          <a:prstGeom prst="rect">
            <a:avLst/>
          </a:prstGeom>
          <a:noFill/>
          <a:ln/>
        </p:spPr>
        <p:txBody>
          <a:bodyPr wrap="square" rtlCol="0" anchor="t"/>
          <a:lstStyle/>
          <a:p>
            <a:pPr algn="l" indent="0" marL="0">
              <a:lnSpc>
                <a:spcPts val="3016"/>
              </a:lnSpc>
              <a:buNone/>
            </a:pPr>
            <a:r>
              <a:rPr lang="en-US" sz="1885" dirty="0">
                <a:solidFill>
                  <a:srgbClr val="E5E0DF"/>
                </a:solidFill>
                <a:latin typeface="Overpass" pitchFamily="34" charset="0"/>
                <a:ea typeface="Overpass" pitchFamily="34" charset="-122"/>
                <a:cs typeface="Overpass" pitchFamily="34" charset="-120"/>
              </a:rPr>
              <a:t>A utility-first CSS framework for rapid and efficient web design.</a:t>
            </a:r>
            <a:endParaRPr lang="en-US" sz="1885" dirty="0"/>
          </a:p>
        </p:txBody>
      </p:sp>
      <p:pic>
        <p:nvPicPr>
          <p:cNvPr id="14" name="Image 4" descr="preencoded.png">    </p:cNvPr>
          <p:cNvPicPr>
            <a:picLocks noChangeAspect="1"/>
          </p:cNvPicPr>
          <p:nvPr/>
        </p:nvPicPr>
        <p:blipFill>
          <a:blip r:embed="rId5"/>
          <a:stretch>
            <a:fillRect/>
          </a:stretch>
        </p:blipFill>
        <p:spPr>
          <a:xfrm>
            <a:off x="837724" y="5196840"/>
            <a:ext cx="598408" cy="598408"/>
          </a:xfrm>
          <a:prstGeom prst="rect">
            <a:avLst/>
          </a:prstGeom>
        </p:spPr>
      </p:pic>
      <p:sp>
        <p:nvSpPr>
          <p:cNvPr id="15" name="Text 8"/>
          <p:cNvSpPr/>
          <p:nvPr/>
        </p:nvSpPr>
        <p:spPr>
          <a:xfrm>
            <a:off x="837724" y="6034564"/>
            <a:ext cx="2816185" cy="351949"/>
          </a:xfrm>
          <a:prstGeom prst="rect">
            <a:avLst/>
          </a:prstGeom>
          <a:noFill/>
          <a:ln/>
        </p:spPr>
        <p:txBody>
          <a:bodyPr wrap="none" rtlCol="0" anchor="t"/>
          <a:lstStyle/>
          <a:p>
            <a:pPr algn="l" indent="0" marL="0">
              <a:lnSpc>
                <a:spcPts val="2772"/>
              </a:lnSpc>
              <a:buNone/>
            </a:pPr>
            <a:r>
              <a:rPr lang="en-US" sz="2218" b="1" spc="-67" kern="0" dirty="0">
                <a:solidFill>
                  <a:srgbClr val="E5E0DF"/>
                </a:solidFill>
                <a:latin typeface="Overpass" pitchFamily="34" charset="0"/>
                <a:ea typeface="Overpass" pitchFamily="34" charset="-122"/>
                <a:cs typeface="Overpass" pitchFamily="34" charset="-120"/>
              </a:rPr>
              <a:t>Node.js</a:t>
            </a:r>
            <a:endParaRPr lang="en-US" sz="2218" dirty="0"/>
          </a:p>
        </p:txBody>
      </p:sp>
      <p:sp>
        <p:nvSpPr>
          <p:cNvPr id="16" name="Text 9"/>
          <p:cNvSpPr/>
          <p:nvPr/>
        </p:nvSpPr>
        <p:spPr>
          <a:xfrm>
            <a:off x="837724" y="6530102"/>
            <a:ext cx="4078962" cy="766048"/>
          </a:xfrm>
          <a:prstGeom prst="rect">
            <a:avLst/>
          </a:prstGeom>
          <a:noFill/>
          <a:ln/>
        </p:spPr>
        <p:txBody>
          <a:bodyPr wrap="square" rtlCol="0" anchor="t"/>
          <a:lstStyle/>
          <a:p>
            <a:pPr algn="l" indent="0" marL="0">
              <a:lnSpc>
                <a:spcPts val="3016"/>
              </a:lnSpc>
              <a:buNone/>
            </a:pPr>
            <a:r>
              <a:rPr lang="en-US" sz="1885" dirty="0">
                <a:solidFill>
                  <a:srgbClr val="E5E0DF"/>
                </a:solidFill>
                <a:latin typeface="Overpass" pitchFamily="34" charset="0"/>
                <a:ea typeface="Overpass" pitchFamily="34" charset="-122"/>
                <a:cs typeface="Overpass" pitchFamily="34" charset="-120"/>
              </a:rPr>
              <a:t>A JavaScript runtime environment for building server-side applications.</a:t>
            </a:r>
            <a:endParaRPr lang="en-US" sz="1885" dirty="0"/>
          </a:p>
        </p:txBody>
      </p:sp>
      <p:pic>
        <p:nvPicPr>
          <p:cNvPr id="17" name="Image 5" descr="preencoded.png">    </p:cNvPr>
          <p:cNvPicPr>
            <a:picLocks noChangeAspect="1"/>
          </p:cNvPicPr>
          <p:nvPr/>
        </p:nvPicPr>
        <p:blipFill>
          <a:blip r:embed="rId6"/>
          <a:stretch>
            <a:fillRect/>
          </a:stretch>
        </p:blipFill>
        <p:spPr>
          <a:xfrm>
            <a:off x="5275659" y="5196840"/>
            <a:ext cx="598408" cy="598408"/>
          </a:xfrm>
          <a:prstGeom prst="rect">
            <a:avLst/>
          </a:prstGeom>
        </p:spPr>
      </p:pic>
      <p:sp>
        <p:nvSpPr>
          <p:cNvPr id="18" name="Text 10"/>
          <p:cNvSpPr/>
          <p:nvPr/>
        </p:nvSpPr>
        <p:spPr>
          <a:xfrm>
            <a:off x="5275659" y="6034564"/>
            <a:ext cx="2816185" cy="351949"/>
          </a:xfrm>
          <a:prstGeom prst="rect">
            <a:avLst/>
          </a:prstGeom>
          <a:noFill/>
          <a:ln/>
        </p:spPr>
        <p:txBody>
          <a:bodyPr wrap="none" rtlCol="0" anchor="t"/>
          <a:lstStyle/>
          <a:p>
            <a:pPr algn="l" indent="0" marL="0">
              <a:lnSpc>
                <a:spcPts val="2772"/>
              </a:lnSpc>
              <a:buNone/>
            </a:pPr>
            <a:r>
              <a:rPr lang="en-US" sz="2218" b="1" spc="-67" kern="0" dirty="0">
                <a:solidFill>
                  <a:srgbClr val="E5E0DF"/>
                </a:solidFill>
                <a:latin typeface="Overpass" pitchFamily="34" charset="0"/>
                <a:ea typeface="Overpass" pitchFamily="34" charset="-122"/>
                <a:cs typeface="Overpass" pitchFamily="34" charset="-120"/>
              </a:rPr>
              <a:t>MongoDB</a:t>
            </a:r>
            <a:endParaRPr lang="en-US" sz="2218" dirty="0"/>
          </a:p>
        </p:txBody>
      </p:sp>
      <p:sp>
        <p:nvSpPr>
          <p:cNvPr id="19" name="Text 11"/>
          <p:cNvSpPr/>
          <p:nvPr/>
        </p:nvSpPr>
        <p:spPr>
          <a:xfrm>
            <a:off x="5275659" y="6530102"/>
            <a:ext cx="4078962" cy="766048"/>
          </a:xfrm>
          <a:prstGeom prst="rect">
            <a:avLst/>
          </a:prstGeom>
          <a:noFill/>
          <a:ln/>
        </p:spPr>
        <p:txBody>
          <a:bodyPr wrap="square" rtlCol="0" anchor="t"/>
          <a:lstStyle/>
          <a:p>
            <a:pPr algn="l" indent="0" marL="0">
              <a:lnSpc>
                <a:spcPts val="3016"/>
              </a:lnSpc>
              <a:buNone/>
            </a:pPr>
            <a:r>
              <a:rPr lang="en-US" sz="1885" dirty="0">
                <a:solidFill>
                  <a:srgbClr val="E5E0DF"/>
                </a:solidFill>
                <a:latin typeface="Overpass" pitchFamily="34" charset="0"/>
                <a:ea typeface="Overpass" pitchFamily="34" charset="-122"/>
                <a:cs typeface="Overpass" pitchFamily="34" charset="-120"/>
              </a:rPr>
              <a:t>A NoSQL database for flexible and scalable data management.</a:t>
            </a:r>
            <a:endParaRPr lang="en-US" sz="1885" dirty="0"/>
          </a:p>
        </p:txBody>
      </p:sp>
      <p:pic>
        <p:nvPicPr>
          <p:cNvPr id="20"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246733" y="1265277"/>
            <a:ext cx="5111829" cy="638889"/>
          </a:xfrm>
          <a:prstGeom prst="rect">
            <a:avLst/>
          </a:prstGeom>
          <a:noFill/>
          <a:ln/>
        </p:spPr>
        <p:txBody>
          <a:bodyPr wrap="none" rtlCol="0" anchor="t"/>
          <a:lstStyle/>
          <a:p>
            <a:pPr indent="0" marL="0">
              <a:lnSpc>
                <a:spcPts val="5031"/>
              </a:lnSpc>
              <a:buNone/>
            </a:pPr>
            <a:r>
              <a:rPr lang="en-US" sz="4025" b="1" spc="-121" kern="0" dirty="0">
                <a:solidFill>
                  <a:srgbClr val="F20374"/>
                </a:solidFill>
                <a:latin typeface="Overpass" pitchFamily="34" charset="0"/>
                <a:ea typeface="Overpass" pitchFamily="34" charset="-122"/>
                <a:cs typeface="Overpass" pitchFamily="34" charset="-120"/>
              </a:rPr>
              <a:t>Key Features</a:t>
            </a:r>
            <a:endParaRPr lang="en-US" sz="4025" dirty="0"/>
          </a:p>
        </p:txBody>
      </p:sp>
      <p:sp>
        <p:nvSpPr>
          <p:cNvPr id="6" name="Shape 2"/>
          <p:cNvSpPr/>
          <p:nvPr/>
        </p:nvSpPr>
        <p:spPr>
          <a:xfrm>
            <a:off x="6246733" y="2474357"/>
            <a:ext cx="488752" cy="488752"/>
          </a:xfrm>
          <a:prstGeom prst="roundRect">
            <a:avLst>
              <a:gd name="adj" fmla="val 18669"/>
            </a:avLst>
          </a:prstGeom>
          <a:solidFill>
            <a:srgbClr val="7E023C"/>
          </a:solidFill>
          <a:ln w="7620">
            <a:solidFill>
              <a:srgbClr val="971B55"/>
            </a:solidFill>
            <a:prstDash val="solid"/>
          </a:ln>
        </p:spPr>
      </p:sp>
      <p:sp>
        <p:nvSpPr>
          <p:cNvPr id="7" name="Text 3"/>
          <p:cNvSpPr/>
          <p:nvPr/>
        </p:nvSpPr>
        <p:spPr>
          <a:xfrm>
            <a:off x="6434257" y="2565321"/>
            <a:ext cx="113586" cy="306705"/>
          </a:xfrm>
          <a:prstGeom prst="rect">
            <a:avLst/>
          </a:prstGeom>
          <a:noFill/>
          <a:ln/>
        </p:spPr>
        <p:txBody>
          <a:bodyPr wrap="none" rtlCol="0" anchor="t"/>
          <a:lstStyle/>
          <a:p>
            <a:pPr algn="ctr" indent="0" marL="0">
              <a:lnSpc>
                <a:spcPts val="2415"/>
              </a:lnSpc>
              <a:buNone/>
            </a:pPr>
            <a:r>
              <a:rPr lang="en-US" sz="2415" b="1" spc="-72" kern="0" dirty="0">
                <a:solidFill>
                  <a:srgbClr val="E5E0DF"/>
                </a:solidFill>
                <a:latin typeface="Overpass" pitchFamily="34" charset="0"/>
                <a:ea typeface="Overpass" pitchFamily="34" charset="-122"/>
                <a:cs typeface="Overpass" pitchFamily="34" charset="-120"/>
              </a:rPr>
              <a:t>1</a:t>
            </a:r>
            <a:endParaRPr lang="en-US" sz="2415" dirty="0"/>
          </a:p>
        </p:txBody>
      </p:sp>
      <p:sp>
        <p:nvSpPr>
          <p:cNvPr id="8" name="Text 4"/>
          <p:cNvSpPr/>
          <p:nvPr/>
        </p:nvSpPr>
        <p:spPr>
          <a:xfrm>
            <a:off x="6952655" y="2474357"/>
            <a:ext cx="2619732" cy="319445"/>
          </a:xfrm>
          <a:prstGeom prst="rect">
            <a:avLst/>
          </a:prstGeom>
          <a:noFill/>
          <a:ln/>
        </p:spPr>
        <p:txBody>
          <a:bodyPr wrap="none" rtlCol="0" anchor="t"/>
          <a:lstStyle/>
          <a:p>
            <a:pPr indent="0" marL="0">
              <a:lnSpc>
                <a:spcPts val="2516"/>
              </a:lnSpc>
              <a:buNone/>
            </a:pPr>
            <a:r>
              <a:rPr lang="en-US" sz="2013" b="1" spc="-60" kern="0" dirty="0">
                <a:solidFill>
                  <a:srgbClr val="E5E0DF"/>
                </a:solidFill>
                <a:latin typeface="Overpass" pitchFamily="34" charset="0"/>
                <a:ea typeface="Overpass" pitchFamily="34" charset="-122"/>
                <a:cs typeface="Overpass" pitchFamily="34" charset="-120"/>
              </a:rPr>
              <a:t>Secure Record Keeping</a:t>
            </a:r>
            <a:endParaRPr lang="en-US" sz="2013" dirty="0"/>
          </a:p>
        </p:txBody>
      </p:sp>
      <p:sp>
        <p:nvSpPr>
          <p:cNvPr id="9" name="Text 5"/>
          <p:cNvSpPr/>
          <p:nvPr/>
        </p:nvSpPr>
        <p:spPr>
          <a:xfrm>
            <a:off x="6952655" y="2924056"/>
            <a:ext cx="2997160" cy="1738313"/>
          </a:xfrm>
          <a:prstGeom prst="rect">
            <a:avLst/>
          </a:prstGeom>
          <a:noFill/>
          <a:ln/>
        </p:spPr>
        <p:txBody>
          <a:bodyPr wrap="square" rtlCol="0" anchor="t"/>
          <a:lstStyle/>
          <a:p>
            <a:pPr indent="0" marL="0">
              <a:lnSpc>
                <a:spcPts val="2737"/>
              </a:lnSpc>
              <a:buNone/>
            </a:pPr>
            <a:r>
              <a:rPr lang="en-US" sz="1711" dirty="0">
                <a:solidFill>
                  <a:srgbClr val="E5E0DF"/>
                </a:solidFill>
                <a:latin typeface="Overpass" pitchFamily="34" charset="0"/>
                <a:ea typeface="Overpass" pitchFamily="34" charset="-122"/>
                <a:cs typeface="Overpass" pitchFamily="34" charset="-120"/>
              </a:rPr>
              <a:t>Each drug's journey is permanently recorded on the blockchain, ensuring transparency and preventing data tampering.</a:t>
            </a:r>
            <a:endParaRPr lang="en-US" sz="1711" dirty="0"/>
          </a:p>
        </p:txBody>
      </p:sp>
      <p:sp>
        <p:nvSpPr>
          <p:cNvPr id="10" name="Shape 6"/>
          <p:cNvSpPr/>
          <p:nvPr/>
        </p:nvSpPr>
        <p:spPr>
          <a:xfrm>
            <a:off x="10166985" y="2474357"/>
            <a:ext cx="488752" cy="488752"/>
          </a:xfrm>
          <a:prstGeom prst="roundRect">
            <a:avLst>
              <a:gd name="adj" fmla="val 18669"/>
            </a:avLst>
          </a:prstGeom>
          <a:solidFill>
            <a:srgbClr val="7E023C"/>
          </a:solidFill>
          <a:ln w="7620">
            <a:solidFill>
              <a:srgbClr val="971B55"/>
            </a:solidFill>
            <a:prstDash val="solid"/>
          </a:ln>
        </p:spPr>
      </p:sp>
      <p:sp>
        <p:nvSpPr>
          <p:cNvPr id="11" name="Text 7"/>
          <p:cNvSpPr/>
          <p:nvPr/>
        </p:nvSpPr>
        <p:spPr>
          <a:xfrm>
            <a:off x="10322123" y="2565321"/>
            <a:ext cx="178356" cy="306705"/>
          </a:xfrm>
          <a:prstGeom prst="rect">
            <a:avLst/>
          </a:prstGeom>
          <a:noFill/>
          <a:ln/>
        </p:spPr>
        <p:txBody>
          <a:bodyPr wrap="none" rtlCol="0" anchor="t"/>
          <a:lstStyle/>
          <a:p>
            <a:pPr algn="ctr" indent="0" marL="0">
              <a:lnSpc>
                <a:spcPts val="2415"/>
              </a:lnSpc>
              <a:buNone/>
            </a:pPr>
            <a:r>
              <a:rPr lang="en-US" sz="2415" b="1" spc="-72" kern="0" dirty="0">
                <a:solidFill>
                  <a:srgbClr val="E5E0DF"/>
                </a:solidFill>
                <a:latin typeface="Overpass" pitchFamily="34" charset="0"/>
                <a:ea typeface="Overpass" pitchFamily="34" charset="-122"/>
                <a:cs typeface="Overpass" pitchFamily="34" charset="-120"/>
              </a:rPr>
              <a:t>2</a:t>
            </a:r>
            <a:endParaRPr lang="en-US" sz="2415" dirty="0"/>
          </a:p>
        </p:txBody>
      </p:sp>
      <p:sp>
        <p:nvSpPr>
          <p:cNvPr id="12" name="Text 8"/>
          <p:cNvSpPr/>
          <p:nvPr/>
        </p:nvSpPr>
        <p:spPr>
          <a:xfrm>
            <a:off x="10872907" y="2474357"/>
            <a:ext cx="2555915" cy="319445"/>
          </a:xfrm>
          <a:prstGeom prst="rect">
            <a:avLst/>
          </a:prstGeom>
          <a:noFill/>
          <a:ln/>
        </p:spPr>
        <p:txBody>
          <a:bodyPr wrap="none" rtlCol="0" anchor="t"/>
          <a:lstStyle/>
          <a:p>
            <a:pPr indent="0" marL="0">
              <a:lnSpc>
                <a:spcPts val="2516"/>
              </a:lnSpc>
              <a:buNone/>
            </a:pPr>
            <a:r>
              <a:rPr lang="en-US" sz="2013" b="1" spc="-60" kern="0" dirty="0">
                <a:solidFill>
                  <a:srgbClr val="E5E0DF"/>
                </a:solidFill>
                <a:latin typeface="Overpass" pitchFamily="34" charset="0"/>
                <a:ea typeface="Overpass" pitchFamily="34" charset="-122"/>
                <a:cs typeface="Overpass" pitchFamily="34" charset="-120"/>
              </a:rPr>
              <a:t>Real-Time Visibility</a:t>
            </a:r>
            <a:endParaRPr lang="en-US" sz="2013" dirty="0"/>
          </a:p>
        </p:txBody>
      </p:sp>
      <p:sp>
        <p:nvSpPr>
          <p:cNvPr id="13" name="Text 9"/>
          <p:cNvSpPr/>
          <p:nvPr/>
        </p:nvSpPr>
        <p:spPr>
          <a:xfrm>
            <a:off x="10872907" y="2924056"/>
            <a:ext cx="2997160" cy="1738313"/>
          </a:xfrm>
          <a:prstGeom prst="rect">
            <a:avLst/>
          </a:prstGeom>
          <a:noFill/>
          <a:ln/>
        </p:spPr>
        <p:txBody>
          <a:bodyPr wrap="square" rtlCol="0" anchor="t"/>
          <a:lstStyle/>
          <a:p>
            <a:pPr indent="0" marL="0">
              <a:lnSpc>
                <a:spcPts val="2737"/>
              </a:lnSpc>
              <a:buNone/>
            </a:pPr>
            <a:r>
              <a:rPr lang="en-US" sz="1711" dirty="0">
                <a:solidFill>
                  <a:srgbClr val="E5E0DF"/>
                </a:solidFill>
                <a:latin typeface="Overpass" pitchFamily="34" charset="0"/>
                <a:ea typeface="Overpass" pitchFamily="34" charset="-122"/>
                <a:cs typeface="Overpass" pitchFamily="34" charset="-120"/>
              </a:rPr>
              <a:t>The system allows you to track drug movement across the supply chain in real-time, providing instant accountability.</a:t>
            </a:r>
            <a:endParaRPr lang="en-US" sz="1711" dirty="0"/>
          </a:p>
        </p:txBody>
      </p:sp>
      <p:sp>
        <p:nvSpPr>
          <p:cNvPr id="14" name="Shape 10"/>
          <p:cNvSpPr/>
          <p:nvPr/>
        </p:nvSpPr>
        <p:spPr>
          <a:xfrm>
            <a:off x="6246733" y="5123855"/>
            <a:ext cx="488752" cy="488752"/>
          </a:xfrm>
          <a:prstGeom prst="roundRect">
            <a:avLst>
              <a:gd name="adj" fmla="val 18669"/>
            </a:avLst>
          </a:prstGeom>
          <a:solidFill>
            <a:srgbClr val="7E023C"/>
          </a:solidFill>
          <a:ln w="7620">
            <a:solidFill>
              <a:srgbClr val="971B55"/>
            </a:solidFill>
            <a:prstDash val="solid"/>
          </a:ln>
        </p:spPr>
      </p:sp>
      <p:sp>
        <p:nvSpPr>
          <p:cNvPr id="15" name="Text 11"/>
          <p:cNvSpPr/>
          <p:nvPr/>
        </p:nvSpPr>
        <p:spPr>
          <a:xfrm>
            <a:off x="6403658" y="5214818"/>
            <a:ext cx="174784" cy="306705"/>
          </a:xfrm>
          <a:prstGeom prst="rect">
            <a:avLst/>
          </a:prstGeom>
          <a:noFill/>
          <a:ln/>
        </p:spPr>
        <p:txBody>
          <a:bodyPr wrap="none" rtlCol="0" anchor="t"/>
          <a:lstStyle/>
          <a:p>
            <a:pPr algn="ctr" indent="0" marL="0">
              <a:lnSpc>
                <a:spcPts val="2415"/>
              </a:lnSpc>
              <a:buNone/>
            </a:pPr>
            <a:r>
              <a:rPr lang="en-US" sz="2415" b="1" spc="-72" kern="0" dirty="0">
                <a:solidFill>
                  <a:srgbClr val="E5E0DF"/>
                </a:solidFill>
                <a:latin typeface="Overpass" pitchFamily="34" charset="0"/>
                <a:ea typeface="Overpass" pitchFamily="34" charset="-122"/>
                <a:cs typeface="Overpass" pitchFamily="34" charset="-120"/>
              </a:rPr>
              <a:t>3</a:t>
            </a:r>
            <a:endParaRPr lang="en-US" sz="2415" dirty="0"/>
          </a:p>
        </p:txBody>
      </p:sp>
      <p:sp>
        <p:nvSpPr>
          <p:cNvPr id="16" name="Text 12"/>
          <p:cNvSpPr/>
          <p:nvPr/>
        </p:nvSpPr>
        <p:spPr>
          <a:xfrm>
            <a:off x="6952655" y="5123855"/>
            <a:ext cx="2727365" cy="319445"/>
          </a:xfrm>
          <a:prstGeom prst="rect">
            <a:avLst/>
          </a:prstGeom>
          <a:noFill/>
          <a:ln/>
        </p:spPr>
        <p:txBody>
          <a:bodyPr wrap="none" rtlCol="0" anchor="t"/>
          <a:lstStyle/>
          <a:p>
            <a:pPr indent="0" marL="0">
              <a:lnSpc>
                <a:spcPts val="2516"/>
              </a:lnSpc>
              <a:buNone/>
            </a:pPr>
            <a:r>
              <a:rPr lang="en-US" sz="2013" b="1" spc="-60" kern="0" dirty="0">
                <a:solidFill>
                  <a:srgbClr val="E5E0DF"/>
                </a:solidFill>
                <a:latin typeface="Overpass" pitchFamily="34" charset="0"/>
                <a:ea typeface="Overpass" pitchFamily="34" charset="-122"/>
                <a:cs typeface="Overpass" pitchFamily="34" charset="-120"/>
              </a:rPr>
              <a:t>Authenticity Verification</a:t>
            </a:r>
            <a:endParaRPr lang="en-US" sz="2013" dirty="0"/>
          </a:p>
        </p:txBody>
      </p:sp>
      <p:sp>
        <p:nvSpPr>
          <p:cNvPr id="17" name="Text 13"/>
          <p:cNvSpPr/>
          <p:nvPr/>
        </p:nvSpPr>
        <p:spPr>
          <a:xfrm>
            <a:off x="6952655" y="5573554"/>
            <a:ext cx="2997160" cy="1390650"/>
          </a:xfrm>
          <a:prstGeom prst="rect">
            <a:avLst/>
          </a:prstGeom>
          <a:noFill/>
          <a:ln/>
        </p:spPr>
        <p:txBody>
          <a:bodyPr wrap="square" rtlCol="0" anchor="t"/>
          <a:lstStyle/>
          <a:p>
            <a:pPr indent="0" marL="0">
              <a:lnSpc>
                <a:spcPts val="2737"/>
              </a:lnSpc>
              <a:buNone/>
            </a:pPr>
            <a:r>
              <a:rPr lang="en-US" sz="1711" dirty="0">
                <a:solidFill>
                  <a:srgbClr val="E5E0DF"/>
                </a:solidFill>
                <a:latin typeface="Overpass" pitchFamily="34" charset="0"/>
                <a:ea typeface="Overpass" pitchFamily="34" charset="-122"/>
                <a:cs typeface="Overpass" pitchFamily="34" charset="-120"/>
              </a:rPr>
              <a:t>Each drug receives a unique digital signature, verifiable on the blockchain, confirming its origin and legitimacy.</a:t>
            </a:r>
            <a:endParaRPr lang="en-US" sz="1711" dirty="0"/>
          </a:p>
        </p:txBody>
      </p:sp>
      <p:sp>
        <p:nvSpPr>
          <p:cNvPr id="18" name="Shape 14"/>
          <p:cNvSpPr/>
          <p:nvPr/>
        </p:nvSpPr>
        <p:spPr>
          <a:xfrm>
            <a:off x="10166985" y="5123855"/>
            <a:ext cx="488752" cy="488752"/>
          </a:xfrm>
          <a:prstGeom prst="roundRect">
            <a:avLst>
              <a:gd name="adj" fmla="val 18669"/>
            </a:avLst>
          </a:prstGeom>
          <a:solidFill>
            <a:srgbClr val="7E023C"/>
          </a:solidFill>
          <a:ln w="7620">
            <a:solidFill>
              <a:srgbClr val="971B55"/>
            </a:solidFill>
            <a:prstDash val="solid"/>
          </a:ln>
        </p:spPr>
      </p:sp>
      <p:sp>
        <p:nvSpPr>
          <p:cNvPr id="19" name="Text 15"/>
          <p:cNvSpPr/>
          <p:nvPr/>
        </p:nvSpPr>
        <p:spPr>
          <a:xfrm>
            <a:off x="10317361" y="5214818"/>
            <a:ext cx="187881" cy="306705"/>
          </a:xfrm>
          <a:prstGeom prst="rect">
            <a:avLst/>
          </a:prstGeom>
          <a:noFill/>
          <a:ln/>
        </p:spPr>
        <p:txBody>
          <a:bodyPr wrap="none" rtlCol="0" anchor="t"/>
          <a:lstStyle/>
          <a:p>
            <a:pPr algn="ctr" indent="0" marL="0">
              <a:lnSpc>
                <a:spcPts val="2415"/>
              </a:lnSpc>
              <a:buNone/>
            </a:pPr>
            <a:r>
              <a:rPr lang="en-US" sz="2415" b="1" spc="-72" kern="0" dirty="0">
                <a:solidFill>
                  <a:srgbClr val="E5E0DF"/>
                </a:solidFill>
                <a:latin typeface="Overpass" pitchFamily="34" charset="0"/>
                <a:ea typeface="Overpass" pitchFamily="34" charset="-122"/>
                <a:cs typeface="Overpass" pitchFamily="34" charset="-120"/>
              </a:rPr>
              <a:t>4</a:t>
            </a:r>
            <a:endParaRPr lang="en-US" sz="2415" dirty="0"/>
          </a:p>
        </p:txBody>
      </p:sp>
      <p:sp>
        <p:nvSpPr>
          <p:cNvPr id="20" name="Text 16"/>
          <p:cNvSpPr/>
          <p:nvPr/>
        </p:nvSpPr>
        <p:spPr>
          <a:xfrm>
            <a:off x="10872907" y="5123855"/>
            <a:ext cx="2555915" cy="319445"/>
          </a:xfrm>
          <a:prstGeom prst="rect">
            <a:avLst/>
          </a:prstGeom>
          <a:noFill/>
          <a:ln/>
        </p:spPr>
        <p:txBody>
          <a:bodyPr wrap="none" rtlCol="0" anchor="t"/>
          <a:lstStyle/>
          <a:p>
            <a:pPr indent="0" marL="0">
              <a:lnSpc>
                <a:spcPts val="2516"/>
              </a:lnSpc>
              <a:buNone/>
            </a:pPr>
            <a:r>
              <a:rPr lang="en-US" sz="2013" b="1" spc="-60" kern="0" dirty="0">
                <a:solidFill>
                  <a:srgbClr val="E5E0DF"/>
                </a:solidFill>
                <a:latin typeface="Overpass" pitchFamily="34" charset="0"/>
                <a:ea typeface="Overpass" pitchFamily="34" charset="-122"/>
                <a:cs typeface="Overpass" pitchFamily="34" charset="-120"/>
              </a:rPr>
              <a:t>Automated Processes</a:t>
            </a:r>
            <a:endParaRPr lang="en-US" sz="2013" dirty="0"/>
          </a:p>
        </p:txBody>
      </p:sp>
      <p:sp>
        <p:nvSpPr>
          <p:cNvPr id="21" name="Text 17"/>
          <p:cNvSpPr/>
          <p:nvPr/>
        </p:nvSpPr>
        <p:spPr>
          <a:xfrm>
            <a:off x="10872907" y="5573554"/>
            <a:ext cx="2997160" cy="1390650"/>
          </a:xfrm>
          <a:prstGeom prst="rect">
            <a:avLst/>
          </a:prstGeom>
          <a:noFill/>
          <a:ln/>
        </p:spPr>
        <p:txBody>
          <a:bodyPr wrap="square" rtlCol="0" anchor="t"/>
          <a:lstStyle/>
          <a:p>
            <a:pPr indent="0" marL="0">
              <a:lnSpc>
                <a:spcPts val="2737"/>
              </a:lnSpc>
              <a:buNone/>
            </a:pPr>
            <a:r>
              <a:rPr lang="en-US" sz="1711" dirty="0">
                <a:solidFill>
                  <a:srgbClr val="E5E0DF"/>
                </a:solidFill>
                <a:latin typeface="Overpass" pitchFamily="34" charset="0"/>
                <a:ea typeface="Overpass" pitchFamily="34" charset="-122"/>
                <a:cs typeface="Overpass" pitchFamily="34" charset="-120"/>
              </a:rPr>
              <a:t>Smart contracts handle efficient and trustworthy product release and payment workflows.</a:t>
            </a:r>
            <a:endParaRPr lang="en-US" sz="1711"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992160"/>
          </a:xfrm>
          <a:prstGeom prst="rect">
            <a:avLst/>
          </a:prstGeom>
        </p:spPr>
      </p:pic>
      <p:sp>
        <p:nvSpPr>
          <p:cNvPr id="5" name="Text 1"/>
          <p:cNvSpPr/>
          <p:nvPr/>
        </p:nvSpPr>
        <p:spPr>
          <a:xfrm>
            <a:off x="837724" y="3790355"/>
            <a:ext cx="8028503" cy="704017"/>
          </a:xfrm>
          <a:prstGeom prst="rect">
            <a:avLst/>
          </a:prstGeom>
          <a:noFill/>
          <a:ln/>
        </p:spPr>
        <p:txBody>
          <a:bodyPr wrap="none" rtlCol="0" anchor="t"/>
          <a:lstStyle/>
          <a:p>
            <a:pPr indent="0" marL="0">
              <a:lnSpc>
                <a:spcPts val="5544"/>
              </a:lnSpc>
              <a:buNone/>
            </a:pPr>
            <a:r>
              <a:rPr lang="en-US" sz="4435" b="1" spc="-133" kern="0" dirty="0">
                <a:solidFill>
                  <a:srgbClr val="F20374"/>
                </a:solidFill>
                <a:latin typeface="Overpass" pitchFamily="34" charset="0"/>
                <a:ea typeface="Overpass" pitchFamily="34" charset="-122"/>
                <a:cs typeface="Overpass" pitchFamily="34" charset="-120"/>
              </a:rPr>
              <a:t>Feature 1: Secure Recordkeeping</a:t>
            </a:r>
            <a:endParaRPr lang="en-US" sz="4435" dirty="0"/>
          </a:p>
        </p:txBody>
      </p:sp>
      <p:sp>
        <p:nvSpPr>
          <p:cNvPr id="6" name="Text 2"/>
          <p:cNvSpPr/>
          <p:nvPr/>
        </p:nvSpPr>
        <p:spPr>
          <a:xfrm>
            <a:off x="837724" y="5092660"/>
            <a:ext cx="2816185" cy="351949"/>
          </a:xfrm>
          <a:prstGeom prst="rect">
            <a:avLst/>
          </a:prstGeom>
          <a:noFill/>
          <a:ln/>
        </p:spPr>
        <p:txBody>
          <a:bodyPr wrap="none" rtlCol="0" anchor="t"/>
          <a:lstStyle/>
          <a:p>
            <a:pPr indent="0" marL="0">
              <a:lnSpc>
                <a:spcPts val="2772"/>
              </a:lnSpc>
              <a:buNone/>
            </a:pPr>
            <a:r>
              <a:rPr lang="en-US" sz="2218" b="1" spc="-67" kern="0" dirty="0">
                <a:solidFill>
                  <a:srgbClr val="FFFFFF"/>
                </a:solidFill>
                <a:latin typeface="Overpass" pitchFamily="34" charset="0"/>
                <a:ea typeface="Overpass" pitchFamily="34" charset="-122"/>
                <a:cs typeface="Overpass" pitchFamily="34" charset="-120"/>
              </a:rPr>
              <a:t>Immutability</a:t>
            </a:r>
            <a:endParaRPr lang="en-US" sz="2218" dirty="0"/>
          </a:p>
        </p:txBody>
      </p:sp>
      <p:sp>
        <p:nvSpPr>
          <p:cNvPr id="7" name="Text 3"/>
          <p:cNvSpPr/>
          <p:nvPr/>
        </p:nvSpPr>
        <p:spPr>
          <a:xfrm>
            <a:off x="837724" y="5683925"/>
            <a:ext cx="3928586" cy="1532096"/>
          </a:xfrm>
          <a:prstGeom prst="rect">
            <a:avLst/>
          </a:prstGeom>
          <a:noFill/>
          <a:ln/>
        </p:spPr>
        <p:txBody>
          <a:bodyPr wrap="square" rtlCol="0" anchor="t"/>
          <a:lstStyle/>
          <a:p>
            <a:pPr indent="0" marL="0">
              <a:lnSpc>
                <a:spcPts val="3016"/>
              </a:lnSpc>
              <a:buNone/>
            </a:pPr>
            <a:r>
              <a:rPr lang="en-US" sz="1885" dirty="0">
                <a:solidFill>
                  <a:srgbClr val="E5E0DF"/>
                </a:solidFill>
                <a:latin typeface="Overpass" pitchFamily="34" charset="0"/>
                <a:ea typeface="Overpass" pitchFamily="34" charset="-122"/>
                <a:cs typeface="Overpass" pitchFamily="34" charset="-120"/>
              </a:rPr>
              <a:t>Once recorded on the blockchain, data cannot be altered or deleted, ensuring a tamper-proof history of drug movement.</a:t>
            </a:r>
            <a:endParaRPr lang="en-US" sz="1885" dirty="0"/>
          </a:p>
        </p:txBody>
      </p:sp>
      <p:sp>
        <p:nvSpPr>
          <p:cNvPr id="8" name="Text 4"/>
          <p:cNvSpPr/>
          <p:nvPr/>
        </p:nvSpPr>
        <p:spPr>
          <a:xfrm>
            <a:off x="5357813" y="5092660"/>
            <a:ext cx="2816185" cy="351949"/>
          </a:xfrm>
          <a:prstGeom prst="rect">
            <a:avLst/>
          </a:prstGeom>
          <a:noFill/>
          <a:ln/>
        </p:spPr>
        <p:txBody>
          <a:bodyPr wrap="none" rtlCol="0" anchor="t"/>
          <a:lstStyle/>
          <a:p>
            <a:pPr indent="0" marL="0">
              <a:lnSpc>
                <a:spcPts val="2772"/>
              </a:lnSpc>
              <a:buNone/>
            </a:pPr>
            <a:r>
              <a:rPr lang="en-US" sz="2218" b="1" spc="-67" kern="0" dirty="0">
                <a:solidFill>
                  <a:srgbClr val="FFFFFF"/>
                </a:solidFill>
                <a:latin typeface="Overpass" pitchFamily="34" charset="0"/>
                <a:ea typeface="Overpass" pitchFamily="34" charset="-122"/>
                <a:cs typeface="Overpass" pitchFamily="34" charset="-120"/>
              </a:rPr>
              <a:t>Transparency</a:t>
            </a:r>
            <a:endParaRPr lang="en-US" sz="2218" dirty="0"/>
          </a:p>
        </p:txBody>
      </p:sp>
      <p:sp>
        <p:nvSpPr>
          <p:cNvPr id="9" name="Text 5"/>
          <p:cNvSpPr/>
          <p:nvPr/>
        </p:nvSpPr>
        <p:spPr>
          <a:xfrm>
            <a:off x="5357813" y="5683925"/>
            <a:ext cx="3928586" cy="1149072"/>
          </a:xfrm>
          <a:prstGeom prst="rect">
            <a:avLst/>
          </a:prstGeom>
          <a:noFill/>
          <a:ln/>
        </p:spPr>
        <p:txBody>
          <a:bodyPr wrap="square" rtlCol="0" anchor="t"/>
          <a:lstStyle/>
          <a:p>
            <a:pPr indent="0" marL="0">
              <a:lnSpc>
                <a:spcPts val="3016"/>
              </a:lnSpc>
              <a:buNone/>
            </a:pPr>
            <a:r>
              <a:rPr lang="en-US" sz="1885" dirty="0">
                <a:solidFill>
                  <a:srgbClr val="E5E0DF"/>
                </a:solidFill>
                <a:latin typeface="Overpass" pitchFamily="34" charset="0"/>
                <a:ea typeface="Overpass" pitchFamily="34" charset="-122"/>
                <a:cs typeface="Overpass" pitchFamily="34" charset="-120"/>
              </a:rPr>
              <a:t>All participants in the supply chain can access the immutable record, promoting trust and collaboration.</a:t>
            </a:r>
            <a:endParaRPr lang="en-US" sz="1885" dirty="0"/>
          </a:p>
        </p:txBody>
      </p:sp>
      <p:sp>
        <p:nvSpPr>
          <p:cNvPr id="10" name="Text 6"/>
          <p:cNvSpPr/>
          <p:nvPr/>
        </p:nvSpPr>
        <p:spPr>
          <a:xfrm>
            <a:off x="9877901" y="5092660"/>
            <a:ext cx="2816185" cy="351949"/>
          </a:xfrm>
          <a:prstGeom prst="rect">
            <a:avLst/>
          </a:prstGeom>
          <a:noFill/>
          <a:ln/>
        </p:spPr>
        <p:txBody>
          <a:bodyPr wrap="none" rtlCol="0" anchor="t"/>
          <a:lstStyle/>
          <a:p>
            <a:pPr indent="0" marL="0">
              <a:lnSpc>
                <a:spcPts val="2772"/>
              </a:lnSpc>
              <a:buNone/>
            </a:pPr>
            <a:r>
              <a:rPr lang="en-US" sz="2218" b="1" spc="-67" kern="0" dirty="0">
                <a:solidFill>
                  <a:srgbClr val="FFFFFF"/>
                </a:solidFill>
                <a:latin typeface="Overpass" pitchFamily="34" charset="0"/>
                <a:ea typeface="Overpass" pitchFamily="34" charset="-122"/>
                <a:cs typeface="Overpass" pitchFamily="34" charset="-120"/>
              </a:rPr>
              <a:t>Auditability</a:t>
            </a:r>
            <a:endParaRPr lang="en-US" sz="2218" dirty="0"/>
          </a:p>
        </p:txBody>
      </p:sp>
      <p:sp>
        <p:nvSpPr>
          <p:cNvPr id="11" name="Text 7"/>
          <p:cNvSpPr/>
          <p:nvPr/>
        </p:nvSpPr>
        <p:spPr>
          <a:xfrm>
            <a:off x="9877901" y="5683925"/>
            <a:ext cx="3928586" cy="1532096"/>
          </a:xfrm>
          <a:prstGeom prst="rect">
            <a:avLst/>
          </a:prstGeom>
          <a:noFill/>
          <a:ln/>
        </p:spPr>
        <p:txBody>
          <a:bodyPr wrap="square" rtlCol="0" anchor="t"/>
          <a:lstStyle/>
          <a:p>
            <a:pPr indent="0" marL="0">
              <a:lnSpc>
                <a:spcPts val="3016"/>
              </a:lnSpc>
              <a:buNone/>
            </a:pPr>
            <a:r>
              <a:rPr lang="en-US" sz="1885" dirty="0">
                <a:solidFill>
                  <a:srgbClr val="E5E0DF"/>
                </a:solidFill>
                <a:latin typeface="Overpass" pitchFamily="34" charset="0"/>
                <a:ea typeface="Overpass" pitchFamily="34" charset="-122"/>
                <a:cs typeface="Overpass" pitchFamily="34" charset="-120"/>
              </a:rPr>
              <a:t>The blockchain provides a complete and verifiable audit trail of all transactions and activities, enabling thorough investigations.</a:t>
            </a:r>
            <a:endParaRPr lang="en-US" sz="1885" dirty="0"/>
          </a:p>
        </p:txBody>
      </p:sp>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sp>
        <p:nvSpPr>
          <p:cNvPr id="4" name="Text 1"/>
          <p:cNvSpPr/>
          <p:nvPr/>
        </p:nvSpPr>
        <p:spPr>
          <a:xfrm>
            <a:off x="837724" y="1290995"/>
            <a:ext cx="7271266" cy="704017"/>
          </a:xfrm>
          <a:prstGeom prst="rect">
            <a:avLst/>
          </a:prstGeom>
          <a:noFill/>
          <a:ln/>
        </p:spPr>
        <p:txBody>
          <a:bodyPr wrap="none" rtlCol="0" anchor="t"/>
          <a:lstStyle/>
          <a:p>
            <a:pPr indent="0" marL="0">
              <a:lnSpc>
                <a:spcPts val="5544"/>
              </a:lnSpc>
              <a:buNone/>
            </a:pPr>
            <a:r>
              <a:rPr lang="en-US" sz="4435" b="1" spc="-133" kern="0" dirty="0">
                <a:solidFill>
                  <a:srgbClr val="F20374"/>
                </a:solidFill>
                <a:latin typeface="Overpass" pitchFamily="34" charset="0"/>
                <a:ea typeface="Overpass" pitchFamily="34" charset="-122"/>
                <a:cs typeface="Overpass" pitchFamily="34" charset="-120"/>
              </a:rPr>
              <a:t>Feature 2: Real-time Tracking</a:t>
            </a:r>
            <a:endParaRPr lang="en-US" sz="4435" dirty="0"/>
          </a:p>
        </p:txBody>
      </p:sp>
      <p:pic>
        <p:nvPicPr>
          <p:cNvPr id="5" name="Image 1" descr="preencoded.png">    </p:cNvPr>
          <p:cNvPicPr>
            <a:picLocks noChangeAspect="1"/>
          </p:cNvPicPr>
          <p:nvPr/>
        </p:nvPicPr>
        <p:blipFill>
          <a:blip r:embed="rId2"/>
          <a:stretch>
            <a:fillRect/>
          </a:stretch>
        </p:blipFill>
        <p:spPr>
          <a:xfrm>
            <a:off x="837724" y="2473762"/>
            <a:ext cx="4078962" cy="2520910"/>
          </a:xfrm>
          <a:prstGeom prst="rect">
            <a:avLst/>
          </a:prstGeom>
        </p:spPr>
      </p:pic>
      <p:sp>
        <p:nvSpPr>
          <p:cNvPr id="6" name="Text 2"/>
          <p:cNvSpPr/>
          <p:nvPr/>
        </p:nvSpPr>
        <p:spPr>
          <a:xfrm>
            <a:off x="837724" y="5293876"/>
            <a:ext cx="2816185" cy="351949"/>
          </a:xfrm>
          <a:prstGeom prst="rect">
            <a:avLst/>
          </a:prstGeom>
          <a:noFill/>
          <a:ln/>
        </p:spPr>
        <p:txBody>
          <a:bodyPr wrap="none" rtlCol="0" anchor="t"/>
          <a:lstStyle/>
          <a:p>
            <a:pPr algn="l" indent="0" marL="0">
              <a:lnSpc>
                <a:spcPts val="2772"/>
              </a:lnSpc>
              <a:buNone/>
            </a:pPr>
            <a:r>
              <a:rPr lang="en-US" sz="2218" b="1" spc="-67" kern="0" dirty="0">
                <a:solidFill>
                  <a:srgbClr val="E5E0DF"/>
                </a:solidFill>
                <a:latin typeface="Overpass" pitchFamily="34" charset="0"/>
                <a:ea typeface="Overpass" pitchFamily="34" charset="-122"/>
                <a:cs typeface="Overpass" pitchFamily="34" charset="-120"/>
              </a:rPr>
              <a:t>Manufacturing</a:t>
            </a:r>
            <a:endParaRPr lang="en-US" sz="2218" dirty="0"/>
          </a:p>
        </p:txBody>
      </p:sp>
      <p:sp>
        <p:nvSpPr>
          <p:cNvPr id="7" name="Text 3"/>
          <p:cNvSpPr/>
          <p:nvPr/>
        </p:nvSpPr>
        <p:spPr>
          <a:xfrm>
            <a:off x="837724" y="5789414"/>
            <a:ext cx="4078962" cy="1149072"/>
          </a:xfrm>
          <a:prstGeom prst="rect">
            <a:avLst/>
          </a:prstGeom>
          <a:noFill/>
          <a:ln/>
        </p:spPr>
        <p:txBody>
          <a:bodyPr wrap="square" rtlCol="0" anchor="t"/>
          <a:lstStyle/>
          <a:p>
            <a:pPr algn="l" indent="0" marL="0">
              <a:lnSpc>
                <a:spcPts val="3016"/>
              </a:lnSpc>
              <a:buNone/>
            </a:pPr>
            <a:r>
              <a:rPr lang="en-US" sz="1885" dirty="0">
                <a:solidFill>
                  <a:srgbClr val="E5E0DF"/>
                </a:solidFill>
                <a:latin typeface="Overpass" pitchFamily="34" charset="0"/>
                <a:ea typeface="Overpass" pitchFamily="34" charset="-122"/>
                <a:cs typeface="Overpass" pitchFamily="34" charset="-120"/>
              </a:rPr>
              <a:t>Each drug batch is registered on the blockchain, including its unique ID, origin, and production date.</a:t>
            </a:r>
            <a:endParaRPr lang="en-US" sz="1885" dirty="0"/>
          </a:p>
        </p:txBody>
      </p:sp>
      <p:pic>
        <p:nvPicPr>
          <p:cNvPr id="8" name="Image 2" descr="preencoded.png">    </p:cNvPr>
          <p:cNvPicPr>
            <a:picLocks noChangeAspect="1"/>
          </p:cNvPicPr>
          <p:nvPr/>
        </p:nvPicPr>
        <p:blipFill>
          <a:blip r:embed="rId3"/>
          <a:stretch>
            <a:fillRect/>
          </a:stretch>
        </p:blipFill>
        <p:spPr>
          <a:xfrm>
            <a:off x="5275659" y="2473762"/>
            <a:ext cx="4078962" cy="2520910"/>
          </a:xfrm>
          <a:prstGeom prst="rect">
            <a:avLst/>
          </a:prstGeom>
        </p:spPr>
      </p:pic>
      <p:sp>
        <p:nvSpPr>
          <p:cNvPr id="9" name="Text 4"/>
          <p:cNvSpPr/>
          <p:nvPr/>
        </p:nvSpPr>
        <p:spPr>
          <a:xfrm>
            <a:off x="5275659" y="5293876"/>
            <a:ext cx="2816185" cy="351949"/>
          </a:xfrm>
          <a:prstGeom prst="rect">
            <a:avLst/>
          </a:prstGeom>
          <a:noFill/>
          <a:ln/>
        </p:spPr>
        <p:txBody>
          <a:bodyPr wrap="none" rtlCol="0" anchor="t"/>
          <a:lstStyle/>
          <a:p>
            <a:pPr algn="l" indent="0" marL="0">
              <a:lnSpc>
                <a:spcPts val="2772"/>
              </a:lnSpc>
              <a:buNone/>
            </a:pPr>
            <a:r>
              <a:rPr lang="en-US" sz="2218" b="1" spc="-67" kern="0" dirty="0">
                <a:solidFill>
                  <a:srgbClr val="E5E0DF"/>
                </a:solidFill>
                <a:latin typeface="Overpass" pitchFamily="34" charset="0"/>
                <a:ea typeface="Overpass" pitchFamily="34" charset="-122"/>
                <a:cs typeface="Overpass" pitchFamily="34" charset="-120"/>
              </a:rPr>
              <a:t>Distribution</a:t>
            </a:r>
            <a:endParaRPr lang="en-US" sz="2218" dirty="0"/>
          </a:p>
        </p:txBody>
      </p:sp>
      <p:sp>
        <p:nvSpPr>
          <p:cNvPr id="10" name="Text 5"/>
          <p:cNvSpPr/>
          <p:nvPr/>
        </p:nvSpPr>
        <p:spPr>
          <a:xfrm>
            <a:off x="5275659" y="5789414"/>
            <a:ext cx="4078962" cy="1149072"/>
          </a:xfrm>
          <a:prstGeom prst="rect">
            <a:avLst/>
          </a:prstGeom>
          <a:noFill/>
          <a:ln/>
        </p:spPr>
        <p:txBody>
          <a:bodyPr wrap="square" rtlCol="0" anchor="t"/>
          <a:lstStyle/>
          <a:p>
            <a:pPr algn="l" indent="0" marL="0">
              <a:lnSpc>
                <a:spcPts val="3016"/>
              </a:lnSpc>
              <a:buNone/>
            </a:pPr>
            <a:r>
              <a:rPr lang="en-US" sz="1885" dirty="0">
                <a:solidFill>
                  <a:srgbClr val="E5E0DF"/>
                </a:solidFill>
                <a:latin typeface="Overpass" pitchFamily="34" charset="0"/>
                <a:ea typeface="Overpass" pitchFamily="34" charset="-122"/>
                <a:cs typeface="Overpass" pitchFamily="34" charset="-120"/>
              </a:rPr>
              <a:t>Every drug shipment and transfer is recorded on the blockchain, tracking its location and time of movement.</a:t>
            </a:r>
            <a:endParaRPr lang="en-US" sz="1885" dirty="0"/>
          </a:p>
        </p:txBody>
      </p:sp>
      <p:pic>
        <p:nvPicPr>
          <p:cNvPr id="11" name="Image 3" descr="preencoded.png">    </p:cNvPr>
          <p:cNvPicPr>
            <a:picLocks noChangeAspect="1"/>
          </p:cNvPicPr>
          <p:nvPr/>
        </p:nvPicPr>
        <p:blipFill>
          <a:blip r:embed="rId4"/>
          <a:stretch>
            <a:fillRect/>
          </a:stretch>
        </p:blipFill>
        <p:spPr>
          <a:xfrm>
            <a:off x="9713595" y="2473762"/>
            <a:ext cx="4079081" cy="2521029"/>
          </a:xfrm>
          <a:prstGeom prst="rect">
            <a:avLst/>
          </a:prstGeom>
        </p:spPr>
      </p:pic>
      <p:sp>
        <p:nvSpPr>
          <p:cNvPr id="12" name="Text 6"/>
          <p:cNvSpPr/>
          <p:nvPr/>
        </p:nvSpPr>
        <p:spPr>
          <a:xfrm>
            <a:off x="9713595" y="5293995"/>
            <a:ext cx="2816185" cy="351949"/>
          </a:xfrm>
          <a:prstGeom prst="rect">
            <a:avLst/>
          </a:prstGeom>
          <a:noFill/>
          <a:ln/>
        </p:spPr>
        <p:txBody>
          <a:bodyPr wrap="none" rtlCol="0" anchor="t"/>
          <a:lstStyle/>
          <a:p>
            <a:pPr algn="l" indent="0" marL="0">
              <a:lnSpc>
                <a:spcPts val="2772"/>
              </a:lnSpc>
              <a:buNone/>
            </a:pPr>
            <a:r>
              <a:rPr lang="en-US" sz="2218" b="1" spc="-67" kern="0" dirty="0">
                <a:solidFill>
                  <a:srgbClr val="E5E0DF"/>
                </a:solidFill>
                <a:latin typeface="Overpass" pitchFamily="34" charset="0"/>
                <a:ea typeface="Overpass" pitchFamily="34" charset="-122"/>
                <a:cs typeface="Overpass" pitchFamily="34" charset="-120"/>
              </a:rPr>
              <a:t>Retail</a:t>
            </a:r>
            <a:endParaRPr lang="en-US" sz="2218" dirty="0"/>
          </a:p>
        </p:txBody>
      </p:sp>
      <p:sp>
        <p:nvSpPr>
          <p:cNvPr id="13" name="Text 7"/>
          <p:cNvSpPr/>
          <p:nvPr/>
        </p:nvSpPr>
        <p:spPr>
          <a:xfrm>
            <a:off x="9713595" y="5789533"/>
            <a:ext cx="4079081" cy="1149072"/>
          </a:xfrm>
          <a:prstGeom prst="rect">
            <a:avLst/>
          </a:prstGeom>
          <a:noFill/>
          <a:ln/>
        </p:spPr>
        <p:txBody>
          <a:bodyPr wrap="square" rtlCol="0" anchor="t"/>
          <a:lstStyle/>
          <a:p>
            <a:pPr algn="l" indent="0" marL="0">
              <a:lnSpc>
                <a:spcPts val="3016"/>
              </a:lnSpc>
              <a:buNone/>
            </a:pPr>
            <a:r>
              <a:rPr lang="en-US" sz="1885" dirty="0">
                <a:solidFill>
                  <a:srgbClr val="E5E0DF"/>
                </a:solidFill>
                <a:latin typeface="Overpass" pitchFamily="34" charset="0"/>
                <a:ea typeface="Overpass" pitchFamily="34" charset="-122"/>
                <a:cs typeface="Overpass" pitchFamily="34" charset="-120"/>
              </a:rPr>
              <a:t>Pharmacies and dispensaries can verify the drug's authenticity and origin before dispensing it to patients.</a:t>
            </a:r>
            <a:endParaRPr lang="en-US" sz="1885"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992160"/>
          </a:xfrm>
          <a:prstGeom prst="rect">
            <a:avLst/>
          </a:prstGeom>
        </p:spPr>
      </p:pic>
      <p:pic>
        <p:nvPicPr>
          <p:cNvPr id="5" name="Image 2" descr="preencoded.png">    </p:cNvPr>
          <p:cNvPicPr>
            <a:picLocks noChangeAspect="1"/>
          </p:cNvPicPr>
          <p:nvPr/>
        </p:nvPicPr>
        <p:blipFill>
          <a:blip r:embed="rId3"/>
          <a:stretch>
            <a:fillRect/>
          </a:stretch>
        </p:blipFill>
        <p:spPr>
          <a:xfrm>
            <a:off x="3507819" y="299204"/>
            <a:ext cx="7614761" cy="2393752"/>
          </a:xfrm>
          <a:prstGeom prst="rect">
            <a:avLst/>
          </a:prstGeom>
        </p:spPr>
      </p:pic>
      <p:sp>
        <p:nvSpPr>
          <p:cNvPr id="6" name="Text 1"/>
          <p:cNvSpPr/>
          <p:nvPr/>
        </p:nvSpPr>
        <p:spPr>
          <a:xfrm>
            <a:off x="837724" y="3930253"/>
            <a:ext cx="9316998" cy="704017"/>
          </a:xfrm>
          <a:prstGeom prst="rect">
            <a:avLst/>
          </a:prstGeom>
          <a:noFill/>
          <a:ln/>
        </p:spPr>
        <p:txBody>
          <a:bodyPr wrap="none" rtlCol="0" anchor="t"/>
          <a:lstStyle/>
          <a:p>
            <a:pPr indent="0" marL="0">
              <a:lnSpc>
                <a:spcPts val="5544"/>
              </a:lnSpc>
              <a:buNone/>
            </a:pPr>
            <a:r>
              <a:rPr lang="en-US" sz="4435" b="1" spc="-133" kern="0" dirty="0">
                <a:solidFill>
                  <a:srgbClr val="F20374"/>
                </a:solidFill>
                <a:latin typeface="Overpass" pitchFamily="34" charset="0"/>
                <a:ea typeface="Overpass" pitchFamily="34" charset="-122"/>
                <a:cs typeface="Overpass" pitchFamily="34" charset="-120"/>
              </a:rPr>
              <a:t>Feature 3: Verifying Drug Authenticity</a:t>
            </a:r>
            <a:endParaRPr lang="en-US" sz="4435" dirty="0"/>
          </a:p>
        </p:txBody>
      </p:sp>
      <p:sp>
        <p:nvSpPr>
          <p:cNvPr id="7" name="Text 2"/>
          <p:cNvSpPr/>
          <p:nvPr/>
        </p:nvSpPr>
        <p:spPr>
          <a:xfrm>
            <a:off x="837724" y="4993243"/>
            <a:ext cx="12954952" cy="2298144"/>
          </a:xfrm>
          <a:prstGeom prst="rect">
            <a:avLst/>
          </a:prstGeom>
          <a:noFill/>
          <a:ln/>
        </p:spPr>
        <p:txBody>
          <a:bodyPr wrap="square" rtlCol="0" anchor="t"/>
          <a:lstStyle/>
          <a:p>
            <a:pPr indent="0" marL="0">
              <a:lnSpc>
                <a:spcPts val="3016"/>
              </a:lnSpc>
              <a:buNone/>
            </a:pPr>
            <a:r>
              <a:rPr lang="en-US" sz="1885" dirty="0">
                <a:solidFill>
                  <a:srgbClr val="E5E0DF"/>
                </a:solidFill>
                <a:latin typeface="Overpass" pitchFamily="34" charset="0"/>
                <a:ea typeface="Overpass" pitchFamily="34" charset="-122"/>
                <a:cs typeface="Overpass" pitchFamily="34" charset="-120"/>
              </a:rPr>
              <a:t>Our blockchain-based solution assigns a unique digital certificate to every pharmaceutical product, linked to its entire journey from manufacturing to distribution. Customers can validate the origin and integrity of each drug by scanning the QR code on the packaging with our mobile app. The app accesses the blockchain to verify the certificate's authenticity and provides real-time information about the drug's history, ensuring transparency and trust in the supply chain. This robust authentication mechanism effectively eliminates counterfeit drugs, empowering both consumers and healthcare professionals.</a:t>
            </a:r>
            <a:endParaRPr lang="en-US" sz="1885" dirty="0"/>
          </a:p>
        </p:txBody>
      </p:sp>
      <p:pic>
        <p:nvPicPr>
          <p:cNvPr id="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7724" y="973098"/>
            <a:ext cx="7468553" cy="1408033"/>
          </a:xfrm>
          <a:prstGeom prst="rect">
            <a:avLst/>
          </a:prstGeom>
          <a:noFill/>
          <a:ln/>
        </p:spPr>
        <p:txBody>
          <a:bodyPr wrap="square" rtlCol="0" anchor="t"/>
          <a:lstStyle/>
          <a:p>
            <a:pPr indent="0" marL="0">
              <a:lnSpc>
                <a:spcPts val="5544"/>
              </a:lnSpc>
              <a:buNone/>
            </a:pPr>
            <a:r>
              <a:rPr lang="en-US" sz="4435" b="1" spc="-133" kern="0" dirty="0">
                <a:solidFill>
                  <a:srgbClr val="FFFFFF"/>
                </a:solidFill>
                <a:latin typeface="Overpass" pitchFamily="34" charset="0"/>
                <a:ea typeface="Overpass" pitchFamily="34" charset="-122"/>
                <a:cs typeface="Overpass" pitchFamily="34" charset="-120"/>
              </a:rPr>
              <a:t>Proposed Blockchain-Based Solution</a:t>
            </a:r>
            <a:endParaRPr lang="en-US" sz="4435" dirty="0"/>
          </a:p>
        </p:txBody>
      </p:sp>
      <p:sp>
        <p:nvSpPr>
          <p:cNvPr id="6" name="Shape 2"/>
          <p:cNvSpPr/>
          <p:nvPr/>
        </p:nvSpPr>
        <p:spPr>
          <a:xfrm>
            <a:off x="837724" y="2740104"/>
            <a:ext cx="3614618" cy="2521506"/>
          </a:xfrm>
          <a:prstGeom prst="roundRect">
            <a:avLst>
              <a:gd name="adj" fmla="val 3987"/>
            </a:avLst>
          </a:prstGeom>
          <a:solidFill>
            <a:srgbClr val="7E023C"/>
          </a:solidFill>
          <a:ln w="7620">
            <a:solidFill>
              <a:srgbClr val="971B55"/>
            </a:solidFill>
            <a:prstDash val="solid"/>
          </a:ln>
        </p:spPr>
      </p:sp>
      <p:sp>
        <p:nvSpPr>
          <p:cNvPr id="7" name="Text 3"/>
          <p:cNvSpPr/>
          <p:nvPr/>
        </p:nvSpPr>
        <p:spPr>
          <a:xfrm>
            <a:off x="1084659" y="2987040"/>
            <a:ext cx="2816185" cy="351949"/>
          </a:xfrm>
          <a:prstGeom prst="rect">
            <a:avLst/>
          </a:prstGeom>
          <a:noFill/>
          <a:ln/>
        </p:spPr>
        <p:txBody>
          <a:bodyPr wrap="none" rtlCol="0" anchor="t"/>
          <a:lstStyle/>
          <a:p>
            <a:pPr indent="0" marL="0">
              <a:lnSpc>
                <a:spcPts val="2772"/>
              </a:lnSpc>
              <a:buNone/>
            </a:pPr>
            <a:r>
              <a:rPr lang="en-US" sz="2218" b="1" spc="-67" kern="0" dirty="0">
                <a:solidFill>
                  <a:srgbClr val="E5E0DF"/>
                </a:solidFill>
                <a:latin typeface="Overpass" pitchFamily="34" charset="0"/>
                <a:ea typeface="Overpass" pitchFamily="34" charset="-122"/>
                <a:cs typeface="Overpass" pitchFamily="34" charset="-120"/>
              </a:rPr>
              <a:t>Smart Contracts</a:t>
            </a:r>
            <a:endParaRPr lang="en-US" sz="2218" dirty="0"/>
          </a:p>
        </p:txBody>
      </p:sp>
      <p:sp>
        <p:nvSpPr>
          <p:cNvPr id="8" name="Text 4"/>
          <p:cNvSpPr/>
          <p:nvPr/>
        </p:nvSpPr>
        <p:spPr>
          <a:xfrm>
            <a:off x="1084659" y="3482578"/>
            <a:ext cx="3120747" cy="1532096"/>
          </a:xfrm>
          <a:prstGeom prst="rect">
            <a:avLst/>
          </a:prstGeom>
          <a:noFill/>
          <a:ln/>
        </p:spPr>
        <p:txBody>
          <a:bodyPr wrap="square" rtlCol="0" anchor="t"/>
          <a:lstStyle/>
          <a:p>
            <a:pPr indent="0" marL="0">
              <a:lnSpc>
                <a:spcPts val="3016"/>
              </a:lnSpc>
              <a:buNone/>
            </a:pPr>
            <a:r>
              <a:rPr lang="en-US" sz="1885" dirty="0">
                <a:solidFill>
                  <a:srgbClr val="E5E0DF"/>
                </a:solidFill>
                <a:latin typeface="Overpass" pitchFamily="34" charset="0"/>
                <a:ea typeface="Overpass" pitchFamily="34" charset="-122"/>
                <a:cs typeface="Overpass" pitchFamily="34" charset="-120"/>
              </a:rPr>
              <a:t>Automated agreements and processes are defined on the blockchain, streamlining supply chain operations.</a:t>
            </a:r>
            <a:endParaRPr lang="en-US" sz="1885" dirty="0"/>
          </a:p>
        </p:txBody>
      </p:sp>
      <p:sp>
        <p:nvSpPr>
          <p:cNvPr id="9" name="Shape 5"/>
          <p:cNvSpPr/>
          <p:nvPr/>
        </p:nvSpPr>
        <p:spPr>
          <a:xfrm>
            <a:off x="4691658" y="2740104"/>
            <a:ext cx="3614618" cy="2521506"/>
          </a:xfrm>
          <a:prstGeom prst="roundRect">
            <a:avLst>
              <a:gd name="adj" fmla="val 3987"/>
            </a:avLst>
          </a:prstGeom>
          <a:solidFill>
            <a:srgbClr val="7E023C"/>
          </a:solidFill>
          <a:ln w="7620">
            <a:solidFill>
              <a:srgbClr val="971B55"/>
            </a:solidFill>
            <a:prstDash val="solid"/>
          </a:ln>
        </p:spPr>
      </p:sp>
      <p:sp>
        <p:nvSpPr>
          <p:cNvPr id="10" name="Text 6"/>
          <p:cNvSpPr/>
          <p:nvPr/>
        </p:nvSpPr>
        <p:spPr>
          <a:xfrm>
            <a:off x="4938593" y="2987040"/>
            <a:ext cx="2816185" cy="351949"/>
          </a:xfrm>
          <a:prstGeom prst="rect">
            <a:avLst/>
          </a:prstGeom>
          <a:noFill/>
          <a:ln/>
        </p:spPr>
        <p:txBody>
          <a:bodyPr wrap="none" rtlCol="0" anchor="t"/>
          <a:lstStyle/>
          <a:p>
            <a:pPr indent="0" marL="0">
              <a:lnSpc>
                <a:spcPts val="2772"/>
              </a:lnSpc>
              <a:buNone/>
            </a:pPr>
            <a:r>
              <a:rPr lang="en-US" sz="2218" b="1" spc="-67" kern="0" dirty="0">
                <a:solidFill>
                  <a:srgbClr val="E5E0DF"/>
                </a:solidFill>
                <a:latin typeface="Overpass" pitchFamily="34" charset="0"/>
                <a:ea typeface="Overpass" pitchFamily="34" charset="-122"/>
                <a:cs typeface="Overpass" pitchFamily="34" charset="-120"/>
              </a:rPr>
              <a:t>Tokenization</a:t>
            </a:r>
            <a:endParaRPr lang="en-US" sz="2218" dirty="0"/>
          </a:p>
        </p:txBody>
      </p:sp>
      <p:sp>
        <p:nvSpPr>
          <p:cNvPr id="11" name="Text 7"/>
          <p:cNvSpPr/>
          <p:nvPr/>
        </p:nvSpPr>
        <p:spPr>
          <a:xfrm>
            <a:off x="4938593" y="3482578"/>
            <a:ext cx="3120747" cy="1532096"/>
          </a:xfrm>
          <a:prstGeom prst="rect">
            <a:avLst/>
          </a:prstGeom>
          <a:noFill/>
          <a:ln/>
        </p:spPr>
        <p:txBody>
          <a:bodyPr wrap="square" rtlCol="0" anchor="t"/>
          <a:lstStyle/>
          <a:p>
            <a:pPr indent="0" marL="0">
              <a:lnSpc>
                <a:spcPts val="3016"/>
              </a:lnSpc>
              <a:buNone/>
            </a:pPr>
            <a:r>
              <a:rPr lang="en-US" sz="1885" dirty="0">
                <a:solidFill>
                  <a:srgbClr val="E5E0DF"/>
                </a:solidFill>
                <a:latin typeface="Overpass" pitchFamily="34" charset="0"/>
                <a:ea typeface="Overpass" pitchFamily="34" charset="-122"/>
                <a:cs typeface="Overpass" pitchFamily="34" charset="-120"/>
              </a:rPr>
              <a:t>Each drug is assigned a unique digital token representing its identity and journey on the blockchain.</a:t>
            </a:r>
            <a:endParaRPr lang="en-US" sz="1885" dirty="0"/>
          </a:p>
        </p:txBody>
      </p:sp>
      <p:sp>
        <p:nvSpPr>
          <p:cNvPr id="12" name="Shape 8"/>
          <p:cNvSpPr/>
          <p:nvPr/>
        </p:nvSpPr>
        <p:spPr>
          <a:xfrm>
            <a:off x="837724" y="5500926"/>
            <a:ext cx="7468553" cy="1755458"/>
          </a:xfrm>
          <a:prstGeom prst="roundRect">
            <a:avLst>
              <a:gd name="adj" fmla="val 5727"/>
            </a:avLst>
          </a:prstGeom>
          <a:solidFill>
            <a:srgbClr val="7E023C"/>
          </a:solidFill>
          <a:ln w="7620">
            <a:solidFill>
              <a:srgbClr val="971B55"/>
            </a:solidFill>
            <a:prstDash val="solid"/>
          </a:ln>
        </p:spPr>
      </p:sp>
      <p:sp>
        <p:nvSpPr>
          <p:cNvPr id="13" name="Text 9"/>
          <p:cNvSpPr/>
          <p:nvPr/>
        </p:nvSpPr>
        <p:spPr>
          <a:xfrm>
            <a:off x="1084659" y="5747861"/>
            <a:ext cx="2816185" cy="351949"/>
          </a:xfrm>
          <a:prstGeom prst="rect">
            <a:avLst/>
          </a:prstGeom>
          <a:noFill/>
          <a:ln/>
        </p:spPr>
        <p:txBody>
          <a:bodyPr wrap="none" rtlCol="0" anchor="t"/>
          <a:lstStyle/>
          <a:p>
            <a:pPr indent="0" marL="0">
              <a:lnSpc>
                <a:spcPts val="2772"/>
              </a:lnSpc>
              <a:buNone/>
            </a:pPr>
            <a:r>
              <a:rPr lang="en-US" sz="2218" b="1" spc="-67" kern="0" dirty="0">
                <a:solidFill>
                  <a:srgbClr val="E5E0DF"/>
                </a:solidFill>
                <a:latin typeface="Overpass" pitchFamily="34" charset="0"/>
                <a:ea typeface="Overpass" pitchFamily="34" charset="-122"/>
                <a:cs typeface="Overpass" pitchFamily="34" charset="-120"/>
              </a:rPr>
              <a:t>Decentralized Ledger</a:t>
            </a:r>
            <a:endParaRPr lang="en-US" sz="2218" dirty="0"/>
          </a:p>
        </p:txBody>
      </p:sp>
      <p:sp>
        <p:nvSpPr>
          <p:cNvPr id="14" name="Text 10"/>
          <p:cNvSpPr/>
          <p:nvPr/>
        </p:nvSpPr>
        <p:spPr>
          <a:xfrm>
            <a:off x="1084659" y="6243399"/>
            <a:ext cx="6974681" cy="766048"/>
          </a:xfrm>
          <a:prstGeom prst="rect">
            <a:avLst/>
          </a:prstGeom>
          <a:noFill/>
          <a:ln/>
        </p:spPr>
        <p:txBody>
          <a:bodyPr wrap="square" rtlCol="0" anchor="t"/>
          <a:lstStyle/>
          <a:p>
            <a:pPr indent="0" marL="0">
              <a:lnSpc>
                <a:spcPts val="3016"/>
              </a:lnSpc>
              <a:buNone/>
            </a:pPr>
            <a:r>
              <a:rPr lang="en-US" sz="1885" dirty="0">
                <a:solidFill>
                  <a:srgbClr val="E5E0DF"/>
                </a:solidFill>
                <a:latin typeface="Overpass" pitchFamily="34" charset="0"/>
                <a:ea typeface="Overpass" pitchFamily="34" charset="-122"/>
                <a:cs typeface="Overpass" pitchFamily="34" charset="-120"/>
              </a:rPr>
              <a:t>The blockchain serves as a distributed ledger, eliminating single points of failure and enhancing data integrity.</a:t>
            </a:r>
            <a:endParaRPr lang="en-US" sz="1885"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24124" y="1620917"/>
            <a:ext cx="7468553" cy="1408033"/>
          </a:xfrm>
          <a:prstGeom prst="rect">
            <a:avLst/>
          </a:prstGeom>
          <a:noFill/>
          <a:ln/>
        </p:spPr>
        <p:txBody>
          <a:bodyPr wrap="square" rtlCol="0" anchor="t"/>
          <a:lstStyle/>
          <a:p>
            <a:pPr indent="0" marL="0">
              <a:lnSpc>
                <a:spcPts val="5544"/>
              </a:lnSpc>
              <a:buNone/>
            </a:pPr>
            <a:r>
              <a:rPr lang="en-US" sz="4435" b="1" spc="-133" kern="0" dirty="0">
                <a:solidFill>
                  <a:srgbClr val="F20374"/>
                </a:solidFill>
                <a:latin typeface="Overpass" pitchFamily="34" charset="0"/>
                <a:ea typeface="Overpass" pitchFamily="34" charset="-122"/>
                <a:cs typeface="Overpass" pitchFamily="34" charset="-120"/>
              </a:rPr>
              <a:t>Existing Systems: Disadvantages</a:t>
            </a:r>
            <a:endParaRPr lang="en-US" sz="4435" dirty="0"/>
          </a:p>
        </p:txBody>
      </p:sp>
      <p:sp>
        <p:nvSpPr>
          <p:cNvPr id="6" name="Shape 2"/>
          <p:cNvSpPr/>
          <p:nvPr/>
        </p:nvSpPr>
        <p:spPr>
          <a:xfrm>
            <a:off x="6324124" y="3387923"/>
            <a:ext cx="7468553" cy="3220641"/>
          </a:xfrm>
          <a:prstGeom prst="roundRect">
            <a:avLst>
              <a:gd name="adj" fmla="val 3122"/>
            </a:avLst>
          </a:prstGeom>
          <a:noFill/>
          <a:ln w="7620">
            <a:solidFill>
              <a:srgbClr val="FFFFFF">
                <a:alpha val="24000"/>
              </a:srgbClr>
            </a:solidFill>
            <a:prstDash val="solid"/>
          </a:ln>
        </p:spPr>
      </p:sp>
      <p:sp>
        <p:nvSpPr>
          <p:cNvPr id="7" name="Shape 3"/>
          <p:cNvSpPr/>
          <p:nvPr/>
        </p:nvSpPr>
        <p:spPr>
          <a:xfrm>
            <a:off x="6331744" y="3395543"/>
            <a:ext cx="7453312" cy="1068467"/>
          </a:xfrm>
          <a:prstGeom prst="rect">
            <a:avLst/>
          </a:prstGeom>
          <a:solidFill>
            <a:srgbClr val="FFFFFF">
              <a:alpha val="4000"/>
            </a:srgbClr>
          </a:solidFill>
          <a:ln/>
        </p:spPr>
      </p:sp>
      <p:sp>
        <p:nvSpPr>
          <p:cNvPr id="8" name="Text 4"/>
          <p:cNvSpPr/>
          <p:nvPr/>
        </p:nvSpPr>
        <p:spPr>
          <a:xfrm>
            <a:off x="6571059" y="3546753"/>
            <a:ext cx="3244215" cy="383024"/>
          </a:xfrm>
          <a:prstGeom prst="rect">
            <a:avLst/>
          </a:prstGeom>
          <a:noFill/>
          <a:ln/>
        </p:spPr>
        <p:txBody>
          <a:bodyPr wrap="none" rtlCol="0" anchor="t"/>
          <a:lstStyle/>
          <a:p>
            <a:pPr indent="0" marL="0">
              <a:lnSpc>
                <a:spcPts val="3016"/>
              </a:lnSpc>
              <a:buNone/>
            </a:pPr>
            <a:r>
              <a:rPr lang="en-US" sz="1885" dirty="0">
                <a:solidFill>
                  <a:srgbClr val="E5E0DF"/>
                </a:solidFill>
                <a:latin typeface="Overpass" pitchFamily="34" charset="0"/>
                <a:ea typeface="Overpass" pitchFamily="34" charset="-122"/>
                <a:cs typeface="Overpass" pitchFamily="34" charset="-120"/>
              </a:rPr>
              <a:t>Centralized Databases</a:t>
            </a:r>
            <a:endParaRPr lang="en-US" sz="1885" dirty="0"/>
          </a:p>
        </p:txBody>
      </p:sp>
      <p:sp>
        <p:nvSpPr>
          <p:cNvPr id="9" name="Text 5"/>
          <p:cNvSpPr/>
          <p:nvPr/>
        </p:nvSpPr>
        <p:spPr>
          <a:xfrm>
            <a:off x="10301526" y="3546753"/>
            <a:ext cx="3244215" cy="766048"/>
          </a:xfrm>
          <a:prstGeom prst="rect">
            <a:avLst/>
          </a:prstGeom>
          <a:noFill/>
          <a:ln/>
        </p:spPr>
        <p:txBody>
          <a:bodyPr wrap="square" rtlCol="0" anchor="t"/>
          <a:lstStyle/>
          <a:p>
            <a:pPr indent="0" marL="0">
              <a:lnSpc>
                <a:spcPts val="3016"/>
              </a:lnSpc>
              <a:buNone/>
            </a:pPr>
            <a:r>
              <a:rPr lang="en-US" sz="1885" dirty="0">
                <a:solidFill>
                  <a:srgbClr val="E5E0DF"/>
                </a:solidFill>
                <a:latin typeface="Overpass" pitchFamily="34" charset="0"/>
                <a:ea typeface="Overpass" pitchFamily="34" charset="-122"/>
                <a:cs typeface="Overpass" pitchFamily="34" charset="-120"/>
              </a:rPr>
              <a:t>Vulnerable to data breaches and manipulation</a:t>
            </a:r>
            <a:endParaRPr lang="en-US" sz="1885" dirty="0"/>
          </a:p>
        </p:txBody>
      </p:sp>
      <p:sp>
        <p:nvSpPr>
          <p:cNvPr id="10" name="Shape 6"/>
          <p:cNvSpPr/>
          <p:nvPr/>
        </p:nvSpPr>
        <p:spPr>
          <a:xfrm>
            <a:off x="6331744" y="4464010"/>
            <a:ext cx="7453312" cy="1068467"/>
          </a:xfrm>
          <a:prstGeom prst="rect">
            <a:avLst/>
          </a:prstGeom>
          <a:solidFill>
            <a:srgbClr val="000000">
              <a:alpha val="4000"/>
            </a:srgbClr>
          </a:solidFill>
          <a:ln/>
        </p:spPr>
      </p:sp>
      <p:sp>
        <p:nvSpPr>
          <p:cNvPr id="11" name="Text 7"/>
          <p:cNvSpPr/>
          <p:nvPr/>
        </p:nvSpPr>
        <p:spPr>
          <a:xfrm>
            <a:off x="6571059" y="4615220"/>
            <a:ext cx="3244215" cy="383024"/>
          </a:xfrm>
          <a:prstGeom prst="rect">
            <a:avLst/>
          </a:prstGeom>
          <a:noFill/>
          <a:ln/>
        </p:spPr>
        <p:txBody>
          <a:bodyPr wrap="none" rtlCol="0" anchor="t"/>
          <a:lstStyle/>
          <a:p>
            <a:pPr indent="0" marL="0">
              <a:lnSpc>
                <a:spcPts val="3016"/>
              </a:lnSpc>
              <a:buNone/>
            </a:pPr>
            <a:r>
              <a:rPr lang="en-US" sz="1885" dirty="0">
                <a:solidFill>
                  <a:srgbClr val="E5E0DF"/>
                </a:solidFill>
                <a:latin typeface="Overpass" pitchFamily="34" charset="0"/>
                <a:ea typeface="Overpass" pitchFamily="34" charset="-122"/>
                <a:cs typeface="Overpass" pitchFamily="34" charset="-120"/>
              </a:rPr>
              <a:t>Paper-based Records</a:t>
            </a:r>
            <a:endParaRPr lang="en-US" sz="1885" dirty="0"/>
          </a:p>
        </p:txBody>
      </p:sp>
      <p:sp>
        <p:nvSpPr>
          <p:cNvPr id="12" name="Text 8"/>
          <p:cNvSpPr/>
          <p:nvPr/>
        </p:nvSpPr>
        <p:spPr>
          <a:xfrm>
            <a:off x="10301526" y="4615220"/>
            <a:ext cx="3244215" cy="766048"/>
          </a:xfrm>
          <a:prstGeom prst="rect">
            <a:avLst/>
          </a:prstGeom>
          <a:noFill/>
          <a:ln/>
        </p:spPr>
        <p:txBody>
          <a:bodyPr wrap="square" rtlCol="0" anchor="t"/>
          <a:lstStyle/>
          <a:p>
            <a:pPr indent="0" marL="0">
              <a:lnSpc>
                <a:spcPts val="3016"/>
              </a:lnSpc>
              <a:buNone/>
            </a:pPr>
            <a:r>
              <a:rPr lang="en-US" sz="1885" dirty="0">
                <a:solidFill>
                  <a:srgbClr val="E5E0DF"/>
                </a:solidFill>
                <a:latin typeface="Overpass" pitchFamily="34" charset="0"/>
                <a:ea typeface="Overpass" pitchFamily="34" charset="-122"/>
                <a:cs typeface="Overpass" pitchFamily="34" charset="-120"/>
              </a:rPr>
              <a:t>Susceptible to counterfeiting, forgery, and loss</a:t>
            </a:r>
            <a:endParaRPr lang="en-US" sz="1885" dirty="0"/>
          </a:p>
        </p:txBody>
      </p:sp>
      <p:sp>
        <p:nvSpPr>
          <p:cNvPr id="13" name="Shape 9"/>
          <p:cNvSpPr/>
          <p:nvPr/>
        </p:nvSpPr>
        <p:spPr>
          <a:xfrm>
            <a:off x="6331744" y="5532477"/>
            <a:ext cx="7453312" cy="1068467"/>
          </a:xfrm>
          <a:prstGeom prst="rect">
            <a:avLst/>
          </a:prstGeom>
          <a:solidFill>
            <a:srgbClr val="FFFFFF">
              <a:alpha val="4000"/>
            </a:srgbClr>
          </a:solidFill>
          <a:ln/>
        </p:spPr>
      </p:sp>
      <p:sp>
        <p:nvSpPr>
          <p:cNvPr id="14" name="Text 10"/>
          <p:cNvSpPr/>
          <p:nvPr/>
        </p:nvSpPr>
        <p:spPr>
          <a:xfrm>
            <a:off x="6571059" y="5683687"/>
            <a:ext cx="3244215" cy="383024"/>
          </a:xfrm>
          <a:prstGeom prst="rect">
            <a:avLst/>
          </a:prstGeom>
          <a:noFill/>
          <a:ln/>
        </p:spPr>
        <p:txBody>
          <a:bodyPr wrap="none" rtlCol="0" anchor="t"/>
          <a:lstStyle/>
          <a:p>
            <a:pPr indent="0" marL="0">
              <a:lnSpc>
                <a:spcPts val="3016"/>
              </a:lnSpc>
              <a:buNone/>
            </a:pPr>
            <a:r>
              <a:rPr lang="en-US" sz="1885" dirty="0">
                <a:solidFill>
                  <a:srgbClr val="E5E0DF"/>
                </a:solidFill>
                <a:latin typeface="Overpass" pitchFamily="34" charset="0"/>
                <a:ea typeface="Overpass" pitchFamily="34" charset="-122"/>
                <a:cs typeface="Overpass" pitchFamily="34" charset="-120"/>
              </a:rPr>
              <a:t>Manual Processes</a:t>
            </a:r>
            <a:endParaRPr lang="en-US" sz="1885" dirty="0"/>
          </a:p>
        </p:txBody>
      </p:sp>
      <p:sp>
        <p:nvSpPr>
          <p:cNvPr id="15" name="Text 11"/>
          <p:cNvSpPr/>
          <p:nvPr/>
        </p:nvSpPr>
        <p:spPr>
          <a:xfrm>
            <a:off x="10301526" y="5683687"/>
            <a:ext cx="3244215" cy="766048"/>
          </a:xfrm>
          <a:prstGeom prst="rect">
            <a:avLst/>
          </a:prstGeom>
          <a:noFill/>
          <a:ln/>
        </p:spPr>
        <p:txBody>
          <a:bodyPr wrap="square" rtlCol="0" anchor="t"/>
          <a:lstStyle/>
          <a:p>
            <a:pPr indent="0" marL="0">
              <a:lnSpc>
                <a:spcPts val="3016"/>
              </a:lnSpc>
              <a:buNone/>
            </a:pPr>
            <a:r>
              <a:rPr lang="en-US" sz="1885" dirty="0">
                <a:solidFill>
                  <a:srgbClr val="E5E0DF"/>
                </a:solidFill>
                <a:latin typeface="Overpass" pitchFamily="34" charset="0"/>
                <a:ea typeface="Overpass" pitchFamily="34" charset="-122"/>
                <a:cs typeface="Overpass" pitchFamily="34" charset="-120"/>
              </a:rPr>
              <a:t>Time-consuming, prone to errors, and lack transparency</a:t>
            </a:r>
            <a:endParaRPr lang="en-US" sz="1885" dirty="0"/>
          </a:p>
        </p:txBody>
      </p:sp>
      <p:pic>
        <p:nvPicPr>
          <p:cNvPr id="1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sp>
        <p:nvSpPr>
          <p:cNvPr id="4" name="Text 1"/>
          <p:cNvSpPr/>
          <p:nvPr/>
        </p:nvSpPr>
        <p:spPr>
          <a:xfrm>
            <a:off x="1289090" y="680561"/>
            <a:ext cx="7177921" cy="569476"/>
          </a:xfrm>
          <a:prstGeom prst="rect">
            <a:avLst/>
          </a:prstGeom>
          <a:noFill/>
          <a:ln/>
        </p:spPr>
        <p:txBody>
          <a:bodyPr wrap="none" rtlCol="0" anchor="t"/>
          <a:lstStyle/>
          <a:p>
            <a:pPr indent="0" marL="0">
              <a:lnSpc>
                <a:spcPts val="4485"/>
              </a:lnSpc>
              <a:buNone/>
            </a:pPr>
            <a:r>
              <a:rPr lang="en-US" sz="3588" b="1" spc="-108" kern="0" dirty="0">
                <a:solidFill>
                  <a:srgbClr val="F20374"/>
                </a:solidFill>
                <a:latin typeface="Overpass" pitchFamily="34" charset="0"/>
                <a:ea typeface="Overpass" pitchFamily="34" charset="-122"/>
                <a:cs typeface="Overpass" pitchFamily="34" charset="-120"/>
              </a:rPr>
              <a:t>Advantages of the Proposed System</a:t>
            </a:r>
            <a:endParaRPr lang="en-US" sz="3588" dirty="0"/>
          </a:p>
        </p:txBody>
      </p:sp>
      <p:pic>
        <p:nvPicPr>
          <p:cNvPr id="5" name="Image 1" descr="preencoded.png">    </p:cNvPr>
          <p:cNvPicPr>
            <a:picLocks noChangeAspect="1"/>
          </p:cNvPicPr>
          <p:nvPr/>
        </p:nvPicPr>
        <p:blipFill>
          <a:blip r:embed="rId2"/>
          <a:stretch>
            <a:fillRect/>
          </a:stretch>
        </p:blipFill>
        <p:spPr>
          <a:xfrm>
            <a:off x="1289090" y="1637348"/>
            <a:ext cx="3823811" cy="2363272"/>
          </a:xfrm>
          <a:prstGeom prst="rect">
            <a:avLst/>
          </a:prstGeom>
        </p:spPr>
      </p:pic>
      <p:sp>
        <p:nvSpPr>
          <p:cNvPr id="6" name="Text 2"/>
          <p:cNvSpPr/>
          <p:nvPr/>
        </p:nvSpPr>
        <p:spPr>
          <a:xfrm>
            <a:off x="1289090" y="4242673"/>
            <a:ext cx="2399705" cy="284798"/>
          </a:xfrm>
          <a:prstGeom prst="rect">
            <a:avLst/>
          </a:prstGeom>
          <a:noFill/>
          <a:ln/>
        </p:spPr>
        <p:txBody>
          <a:bodyPr wrap="none" rtlCol="0" anchor="t"/>
          <a:lstStyle/>
          <a:p>
            <a:pPr algn="l" indent="0" marL="0">
              <a:lnSpc>
                <a:spcPts val="2242"/>
              </a:lnSpc>
              <a:buNone/>
            </a:pPr>
            <a:r>
              <a:rPr lang="en-US" sz="1794" b="1" spc="-54" kern="0" dirty="0">
                <a:solidFill>
                  <a:srgbClr val="F20374"/>
                </a:solidFill>
                <a:latin typeface="Overpass" pitchFamily="34" charset="0"/>
                <a:ea typeface="Overpass" pitchFamily="34" charset="-122"/>
                <a:cs typeface="Overpass" pitchFamily="34" charset="-120"/>
              </a:rPr>
              <a:t>Increased Transparency</a:t>
            </a:r>
            <a:endParaRPr lang="en-US" sz="1794" dirty="0"/>
          </a:p>
        </p:txBody>
      </p:sp>
      <p:sp>
        <p:nvSpPr>
          <p:cNvPr id="7" name="Text 3"/>
          <p:cNvSpPr/>
          <p:nvPr/>
        </p:nvSpPr>
        <p:spPr>
          <a:xfrm>
            <a:off x="1289090" y="4643557"/>
            <a:ext cx="3823811" cy="2479358"/>
          </a:xfrm>
          <a:prstGeom prst="rect">
            <a:avLst/>
          </a:prstGeom>
          <a:noFill/>
          <a:ln/>
        </p:spPr>
        <p:txBody>
          <a:bodyPr wrap="square" rtlCol="0" anchor="t"/>
          <a:lstStyle/>
          <a:p>
            <a:pPr algn="l" indent="0" marL="0">
              <a:lnSpc>
                <a:spcPts val="2440"/>
              </a:lnSpc>
              <a:buNone/>
            </a:pPr>
            <a:r>
              <a:rPr lang="en-US" sz="1525" dirty="0">
                <a:solidFill>
                  <a:srgbClr val="E5E0DF"/>
                </a:solidFill>
                <a:latin typeface="Overpass" pitchFamily="34" charset="0"/>
                <a:ea typeface="Overpass" pitchFamily="34" charset="-122"/>
                <a:cs typeface="Overpass" pitchFamily="34" charset="-120"/>
              </a:rPr>
              <a:t>Blockchain technology provides increased transparency throughout the supply chain. All transactions are recorded on a distributed, tamper-resistant ledger that is visible to all participants. This allows for real-time tracking and tracing of products, enhancing accountability and reducing the risk of counterfeit goods.</a:t>
            </a:r>
            <a:endParaRPr lang="en-US" sz="1525" dirty="0"/>
          </a:p>
        </p:txBody>
      </p:sp>
      <p:pic>
        <p:nvPicPr>
          <p:cNvPr id="8" name="Image 2" descr="preencoded.png">    </p:cNvPr>
          <p:cNvPicPr>
            <a:picLocks noChangeAspect="1"/>
          </p:cNvPicPr>
          <p:nvPr/>
        </p:nvPicPr>
        <p:blipFill>
          <a:blip r:embed="rId3"/>
          <a:stretch>
            <a:fillRect/>
          </a:stretch>
        </p:blipFill>
        <p:spPr>
          <a:xfrm>
            <a:off x="5403294" y="1637348"/>
            <a:ext cx="3823811" cy="2363272"/>
          </a:xfrm>
          <a:prstGeom prst="rect">
            <a:avLst/>
          </a:prstGeom>
        </p:spPr>
      </p:pic>
      <p:sp>
        <p:nvSpPr>
          <p:cNvPr id="9" name="Text 4"/>
          <p:cNvSpPr/>
          <p:nvPr/>
        </p:nvSpPr>
        <p:spPr>
          <a:xfrm>
            <a:off x="5403294" y="4242673"/>
            <a:ext cx="2278261" cy="284798"/>
          </a:xfrm>
          <a:prstGeom prst="rect">
            <a:avLst/>
          </a:prstGeom>
          <a:noFill/>
          <a:ln/>
        </p:spPr>
        <p:txBody>
          <a:bodyPr wrap="none" rtlCol="0" anchor="t"/>
          <a:lstStyle/>
          <a:p>
            <a:pPr algn="l" indent="0" marL="0">
              <a:lnSpc>
                <a:spcPts val="2242"/>
              </a:lnSpc>
              <a:buNone/>
            </a:pPr>
            <a:r>
              <a:rPr lang="en-US" sz="1794" b="1" spc="-54" kern="0" dirty="0">
                <a:solidFill>
                  <a:srgbClr val="F20374"/>
                </a:solidFill>
                <a:latin typeface="Overpass" pitchFamily="34" charset="0"/>
                <a:ea typeface="Overpass" pitchFamily="34" charset="-122"/>
                <a:cs typeface="Overpass" pitchFamily="34" charset="-120"/>
              </a:rPr>
              <a:t>Enhanced Security</a:t>
            </a:r>
            <a:endParaRPr lang="en-US" sz="1794" dirty="0"/>
          </a:p>
        </p:txBody>
      </p:sp>
      <p:sp>
        <p:nvSpPr>
          <p:cNvPr id="10" name="Text 5"/>
          <p:cNvSpPr/>
          <p:nvPr/>
        </p:nvSpPr>
        <p:spPr>
          <a:xfrm>
            <a:off x="5403294" y="4643557"/>
            <a:ext cx="3823811" cy="1859518"/>
          </a:xfrm>
          <a:prstGeom prst="rect">
            <a:avLst/>
          </a:prstGeom>
          <a:noFill/>
          <a:ln/>
        </p:spPr>
        <p:txBody>
          <a:bodyPr wrap="square" rtlCol="0" anchor="t"/>
          <a:lstStyle/>
          <a:p>
            <a:pPr algn="l" indent="0" marL="0">
              <a:lnSpc>
                <a:spcPts val="2440"/>
              </a:lnSpc>
              <a:buNone/>
            </a:pPr>
            <a:r>
              <a:rPr lang="en-US" sz="1525" dirty="0">
                <a:solidFill>
                  <a:srgbClr val="E5E0DF"/>
                </a:solidFill>
                <a:latin typeface="Overpass" pitchFamily="34" charset="0"/>
                <a:ea typeface="Overpass" pitchFamily="34" charset="-122"/>
                <a:cs typeface="Overpass" pitchFamily="34" charset="-120"/>
              </a:rPr>
              <a:t>Blockchain's decentralized architecture and cryptographic security features help protect against data breaches and unauthorized access. Each block in the chain is secured through complex algorithms, making it extremely difficult to alter or forge records.</a:t>
            </a:r>
            <a:endParaRPr lang="en-US" sz="1525" dirty="0"/>
          </a:p>
        </p:txBody>
      </p:sp>
      <p:pic>
        <p:nvPicPr>
          <p:cNvPr id="11" name="Image 3" descr="preencoded.png">    </p:cNvPr>
          <p:cNvPicPr>
            <a:picLocks noChangeAspect="1"/>
          </p:cNvPicPr>
          <p:nvPr/>
        </p:nvPicPr>
        <p:blipFill>
          <a:blip r:embed="rId4"/>
          <a:stretch>
            <a:fillRect/>
          </a:stretch>
        </p:blipFill>
        <p:spPr>
          <a:xfrm>
            <a:off x="9517499" y="1637348"/>
            <a:ext cx="3823811" cy="2363272"/>
          </a:xfrm>
          <a:prstGeom prst="rect">
            <a:avLst/>
          </a:prstGeom>
        </p:spPr>
      </p:pic>
      <p:sp>
        <p:nvSpPr>
          <p:cNvPr id="12" name="Text 6"/>
          <p:cNvSpPr/>
          <p:nvPr/>
        </p:nvSpPr>
        <p:spPr>
          <a:xfrm>
            <a:off x="9517499" y="4242673"/>
            <a:ext cx="2278261" cy="284798"/>
          </a:xfrm>
          <a:prstGeom prst="rect">
            <a:avLst/>
          </a:prstGeom>
          <a:noFill/>
          <a:ln/>
        </p:spPr>
        <p:txBody>
          <a:bodyPr wrap="none" rtlCol="0" anchor="t"/>
          <a:lstStyle/>
          <a:p>
            <a:pPr algn="l" indent="0" marL="0">
              <a:lnSpc>
                <a:spcPts val="2242"/>
              </a:lnSpc>
              <a:buNone/>
            </a:pPr>
            <a:r>
              <a:rPr lang="en-US" sz="1794" b="1" spc="-54" kern="0" dirty="0">
                <a:solidFill>
                  <a:srgbClr val="F20374"/>
                </a:solidFill>
                <a:latin typeface="Overpass" pitchFamily="34" charset="0"/>
                <a:ea typeface="Overpass" pitchFamily="34" charset="-122"/>
                <a:cs typeface="Overpass" pitchFamily="34" charset="-120"/>
              </a:rPr>
              <a:t>Improved Efficiency</a:t>
            </a:r>
            <a:endParaRPr lang="en-US" sz="1794" dirty="0"/>
          </a:p>
        </p:txBody>
      </p:sp>
      <p:sp>
        <p:nvSpPr>
          <p:cNvPr id="13" name="Text 7"/>
          <p:cNvSpPr/>
          <p:nvPr/>
        </p:nvSpPr>
        <p:spPr>
          <a:xfrm>
            <a:off x="9517499" y="4643557"/>
            <a:ext cx="3823811" cy="1859518"/>
          </a:xfrm>
          <a:prstGeom prst="rect">
            <a:avLst/>
          </a:prstGeom>
          <a:noFill/>
          <a:ln/>
        </p:spPr>
        <p:txBody>
          <a:bodyPr wrap="square" rtlCol="0" anchor="t"/>
          <a:lstStyle/>
          <a:p>
            <a:pPr algn="l" indent="0" marL="0">
              <a:lnSpc>
                <a:spcPts val="2440"/>
              </a:lnSpc>
              <a:buNone/>
            </a:pPr>
            <a:r>
              <a:rPr lang="en-US" sz="1525" dirty="0">
                <a:solidFill>
                  <a:srgbClr val="E5E0DF"/>
                </a:solidFill>
                <a:latin typeface="Overpass" pitchFamily="34" charset="0"/>
                <a:ea typeface="Overpass" pitchFamily="34" charset="-122"/>
                <a:cs typeface="Overpass" pitchFamily="34" charset="-120"/>
              </a:rPr>
              <a:t>Blockchain-based systems automate many manual processes, streamlining operations and reducing the potential for human error. Smart contracts can self-execute based on predefined conditions, improving speed and reliability throughout the supply chain.</a:t>
            </a:r>
            <a:endParaRPr lang="en-US" sz="1525" dirty="0"/>
          </a:p>
        </p:txBody>
      </p:sp>
      <p:sp>
        <p:nvSpPr>
          <p:cNvPr id="14" name="Text 8"/>
          <p:cNvSpPr/>
          <p:nvPr/>
        </p:nvSpPr>
        <p:spPr>
          <a:xfrm>
            <a:off x="9517499" y="6619161"/>
            <a:ext cx="3823811" cy="929759"/>
          </a:xfrm>
          <a:prstGeom prst="rect">
            <a:avLst/>
          </a:prstGeom>
          <a:noFill/>
          <a:ln/>
        </p:spPr>
        <p:txBody>
          <a:bodyPr wrap="square" rtlCol="0" anchor="t"/>
          <a:lstStyle/>
          <a:p>
            <a:pPr algn="l" indent="0" marL="0">
              <a:lnSpc>
                <a:spcPts val="2440"/>
              </a:lnSpc>
              <a:buNone/>
            </a:pPr>
            <a:r>
              <a:rPr lang="en-US" sz="1525" dirty="0">
                <a:solidFill>
                  <a:srgbClr val="E5E0DF"/>
                </a:solidFill>
                <a:latin typeface="Overpass" pitchFamily="34" charset="0"/>
                <a:ea typeface="Overpass" pitchFamily="34" charset="-122"/>
                <a:cs typeface="Overpass" pitchFamily="34" charset="-120"/>
              </a:rPr>
              <a:t>All participants have access to the same immutable record, fostering trust and collaboration.</a:t>
            </a:r>
            <a:endParaRPr lang="en-US" sz="1525"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sp>
        <p:nvSpPr>
          <p:cNvPr id="4" name="Text 1"/>
          <p:cNvSpPr/>
          <p:nvPr/>
        </p:nvSpPr>
        <p:spPr>
          <a:xfrm>
            <a:off x="4498896" y="1100971"/>
            <a:ext cx="5632490" cy="704017"/>
          </a:xfrm>
          <a:prstGeom prst="rect">
            <a:avLst/>
          </a:prstGeom>
          <a:noFill/>
          <a:ln/>
        </p:spPr>
        <p:txBody>
          <a:bodyPr wrap="none" rtlCol="0" anchor="t"/>
          <a:lstStyle/>
          <a:p>
            <a:pPr algn="ctr" indent="0" marL="0">
              <a:lnSpc>
                <a:spcPts val="5544"/>
              </a:lnSpc>
              <a:buNone/>
            </a:pPr>
            <a:r>
              <a:rPr lang="en-US" sz="4435" b="1" spc="-133" kern="0" dirty="0">
                <a:solidFill>
                  <a:srgbClr val="F20374"/>
                </a:solidFill>
                <a:latin typeface="Overpass" pitchFamily="34" charset="0"/>
                <a:ea typeface="Overpass" pitchFamily="34" charset="-122"/>
                <a:cs typeface="Overpass" pitchFamily="34" charset="-120"/>
              </a:rPr>
              <a:t>Workflow</a:t>
            </a:r>
            <a:endParaRPr lang="en-US" sz="4435" dirty="0"/>
          </a:p>
        </p:txBody>
      </p:sp>
      <p:sp>
        <p:nvSpPr>
          <p:cNvPr id="5" name="Shape 2"/>
          <p:cNvSpPr/>
          <p:nvPr/>
        </p:nvSpPr>
        <p:spPr>
          <a:xfrm>
            <a:off x="837724" y="4646295"/>
            <a:ext cx="12954952" cy="30480"/>
          </a:xfrm>
          <a:prstGeom prst="roundRect">
            <a:avLst>
              <a:gd name="adj" fmla="val 329856"/>
            </a:avLst>
          </a:prstGeom>
          <a:solidFill>
            <a:srgbClr val="971B55"/>
          </a:solidFill>
          <a:ln/>
        </p:spPr>
      </p:sp>
      <p:sp>
        <p:nvSpPr>
          <p:cNvPr id="6" name="Shape 3"/>
          <p:cNvSpPr/>
          <p:nvPr/>
        </p:nvSpPr>
        <p:spPr>
          <a:xfrm>
            <a:off x="4001214" y="3808631"/>
            <a:ext cx="30480" cy="837724"/>
          </a:xfrm>
          <a:prstGeom prst="roundRect">
            <a:avLst>
              <a:gd name="adj" fmla="val 329856"/>
            </a:avLst>
          </a:prstGeom>
          <a:solidFill>
            <a:srgbClr val="971B55"/>
          </a:solidFill>
          <a:ln/>
        </p:spPr>
      </p:sp>
      <p:sp>
        <p:nvSpPr>
          <p:cNvPr id="7" name="Shape 4"/>
          <p:cNvSpPr/>
          <p:nvPr/>
        </p:nvSpPr>
        <p:spPr>
          <a:xfrm>
            <a:off x="3747254" y="4377035"/>
            <a:ext cx="538520" cy="538520"/>
          </a:xfrm>
          <a:prstGeom prst="roundRect">
            <a:avLst>
              <a:gd name="adj" fmla="val 18670"/>
            </a:avLst>
          </a:prstGeom>
          <a:solidFill>
            <a:srgbClr val="7E023C"/>
          </a:solidFill>
          <a:ln w="7620">
            <a:solidFill>
              <a:srgbClr val="971B55"/>
            </a:solidFill>
            <a:prstDash val="solid"/>
          </a:ln>
        </p:spPr>
      </p:sp>
      <p:sp>
        <p:nvSpPr>
          <p:cNvPr id="8" name="Text 5"/>
          <p:cNvSpPr/>
          <p:nvPr/>
        </p:nvSpPr>
        <p:spPr>
          <a:xfrm>
            <a:off x="3953947" y="4477286"/>
            <a:ext cx="125135" cy="337899"/>
          </a:xfrm>
          <a:prstGeom prst="rect">
            <a:avLst/>
          </a:prstGeom>
          <a:noFill/>
          <a:ln/>
        </p:spPr>
        <p:txBody>
          <a:bodyPr wrap="none" rtlCol="0" anchor="t"/>
          <a:lstStyle/>
          <a:p>
            <a:pPr algn="ctr" indent="0" marL="0">
              <a:lnSpc>
                <a:spcPts val="2661"/>
              </a:lnSpc>
              <a:buNone/>
            </a:pPr>
            <a:r>
              <a:rPr lang="en-US" sz="2661" b="1" spc="-80" kern="0" dirty="0">
                <a:solidFill>
                  <a:srgbClr val="E5E0DF"/>
                </a:solidFill>
                <a:latin typeface="Overpass" pitchFamily="34" charset="0"/>
                <a:ea typeface="Overpass" pitchFamily="34" charset="-122"/>
                <a:cs typeface="Overpass" pitchFamily="34" charset="-120"/>
              </a:rPr>
              <a:t>1</a:t>
            </a:r>
            <a:endParaRPr lang="en-US" sz="2661" dirty="0"/>
          </a:p>
        </p:txBody>
      </p:sp>
      <p:sp>
        <p:nvSpPr>
          <p:cNvPr id="9" name="Text 6"/>
          <p:cNvSpPr/>
          <p:nvPr/>
        </p:nvSpPr>
        <p:spPr>
          <a:xfrm>
            <a:off x="2608540" y="2163961"/>
            <a:ext cx="2816185" cy="351949"/>
          </a:xfrm>
          <a:prstGeom prst="rect">
            <a:avLst/>
          </a:prstGeom>
          <a:noFill/>
          <a:ln/>
        </p:spPr>
        <p:txBody>
          <a:bodyPr wrap="none" rtlCol="0" anchor="t"/>
          <a:lstStyle/>
          <a:p>
            <a:pPr algn="ctr" indent="0" marL="0">
              <a:lnSpc>
                <a:spcPts val="2772"/>
              </a:lnSpc>
              <a:buNone/>
            </a:pPr>
            <a:r>
              <a:rPr lang="en-US" sz="2218" b="1" spc="-67" kern="0" dirty="0">
                <a:solidFill>
                  <a:srgbClr val="F20374"/>
                </a:solidFill>
                <a:latin typeface="Overpass" pitchFamily="34" charset="0"/>
                <a:ea typeface="Overpass" pitchFamily="34" charset="-122"/>
                <a:cs typeface="Overpass" pitchFamily="34" charset="-120"/>
              </a:rPr>
              <a:t>Manufacturers</a:t>
            </a:r>
            <a:endParaRPr lang="en-US" sz="2218" dirty="0"/>
          </a:p>
        </p:txBody>
      </p:sp>
      <p:sp>
        <p:nvSpPr>
          <p:cNvPr id="10" name="Text 7"/>
          <p:cNvSpPr/>
          <p:nvPr/>
        </p:nvSpPr>
        <p:spPr>
          <a:xfrm>
            <a:off x="1077039" y="2659499"/>
            <a:ext cx="5879187" cy="383024"/>
          </a:xfrm>
          <a:prstGeom prst="rect">
            <a:avLst/>
          </a:prstGeom>
          <a:noFill/>
          <a:ln/>
        </p:spPr>
        <p:txBody>
          <a:bodyPr wrap="none" rtlCol="0" anchor="t"/>
          <a:lstStyle/>
          <a:p>
            <a:pPr algn="ctr" indent="0" marL="0">
              <a:lnSpc>
                <a:spcPts val="3016"/>
              </a:lnSpc>
              <a:buNone/>
            </a:pPr>
            <a:r>
              <a:rPr lang="en-US" sz="1885" dirty="0">
                <a:solidFill>
                  <a:srgbClr val="E5E0DF"/>
                </a:solidFill>
                <a:latin typeface="Overpass" pitchFamily="34" charset="0"/>
                <a:ea typeface="Overpass" pitchFamily="34" charset="-122"/>
                <a:cs typeface="Overpass" pitchFamily="34" charset="-120"/>
              </a:rPr>
              <a:t> Drug Production &amp; Blockchain Entry</a:t>
            </a:r>
            <a:endParaRPr lang="en-US" sz="1885" dirty="0"/>
          </a:p>
        </p:txBody>
      </p:sp>
      <p:sp>
        <p:nvSpPr>
          <p:cNvPr id="11" name="Text 8"/>
          <p:cNvSpPr/>
          <p:nvPr/>
        </p:nvSpPr>
        <p:spPr>
          <a:xfrm>
            <a:off x="1077039" y="3186113"/>
            <a:ext cx="5879187" cy="383024"/>
          </a:xfrm>
          <a:prstGeom prst="rect">
            <a:avLst/>
          </a:prstGeom>
          <a:noFill/>
          <a:ln/>
        </p:spPr>
        <p:txBody>
          <a:bodyPr wrap="none" rtlCol="0" anchor="t"/>
          <a:lstStyle/>
          <a:p>
            <a:pPr algn="ctr" indent="0" marL="0">
              <a:lnSpc>
                <a:spcPts val="3016"/>
              </a:lnSpc>
              <a:buNone/>
            </a:pPr>
            <a:r>
              <a:rPr lang="en-US" sz="1885" dirty="0">
                <a:solidFill>
                  <a:srgbClr val="E5E0DF"/>
                </a:solidFill>
                <a:latin typeface="Overpass" pitchFamily="34" charset="0"/>
                <a:ea typeface="Overpass" pitchFamily="34" charset="-122"/>
                <a:cs typeface="Overpass" pitchFamily="34" charset="-120"/>
              </a:rPr>
              <a:t> Transfer to Sellers</a:t>
            </a:r>
            <a:endParaRPr lang="en-US" sz="1885" dirty="0"/>
          </a:p>
        </p:txBody>
      </p:sp>
      <p:sp>
        <p:nvSpPr>
          <p:cNvPr id="12" name="Shape 9"/>
          <p:cNvSpPr/>
          <p:nvPr/>
        </p:nvSpPr>
        <p:spPr>
          <a:xfrm>
            <a:off x="7299722" y="4646235"/>
            <a:ext cx="30480" cy="837724"/>
          </a:xfrm>
          <a:prstGeom prst="roundRect">
            <a:avLst>
              <a:gd name="adj" fmla="val 329856"/>
            </a:avLst>
          </a:prstGeom>
          <a:solidFill>
            <a:srgbClr val="971B55"/>
          </a:solidFill>
          <a:ln/>
        </p:spPr>
      </p:sp>
      <p:sp>
        <p:nvSpPr>
          <p:cNvPr id="13" name="Shape 10"/>
          <p:cNvSpPr/>
          <p:nvPr/>
        </p:nvSpPr>
        <p:spPr>
          <a:xfrm>
            <a:off x="7045762" y="4377035"/>
            <a:ext cx="538520" cy="538520"/>
          </a:xfrm>
          <a:prstGeom prst="roundRect">
            <a:avLst>
              <a:gd name="adj" fmla="val 18670"/>
            </a:avLst>
          </a:prstGeom>
          <a:solidFill>
            <a:srgbClr val="7E023C"/>
          </a:solidFill>
          <a:ln w="7620">
            <a:solidFill>
              <a:srgbClr val="971B55"/>
            </a:solidFill>
            <a:prstDash val="solid"/>
          </a:ln>
        </p:spPr>
      </p:sp>
      <p:sp>
        <p:nvSpPr>
          <p:cNvPr id="14" name="Text 11"/>
          <p:cNvSpPr/>
          <p:nvPr/>
        </p:nvSpPr>
        <p:spPr>
          <a:xfrm>
            <a:off x="7216735" y="4477286"/>
            <a:ext cx="196572" cy="337899"/>
          </a:xfrm>
          <a:prstGeom prst="rect">
            <a:avLst/>
          </a:prstGeom>
          <a:noFill/>
          <a:ln/>
        </p:spPr>
        <p:txBody>
          <a:bodyPr wrap="none" rtlCol="0" anchor="t"/>
          <a:lstStyle/>
          <a:p>
            <a:pPr algn="ctr" indent="0" marL="0">
              <a:lnSpc>
                <a:spcPts val="2661"/>
              </a:lnSpc>
              <a:buNone/>
            </a:pPr>
            <a:r>
              <a:rPr lang="en-US" sz="2661" b="1" spc="-80" kern="0" dirty="0">
                <a:solidFill>
                  <a:srgbClr val="E5E0DF"/>
                </a:solidFill>
                <a:latin typeface="Overpass" pitchFamily="34" charset="0"/>
                <a:ea typeface="Overpass" pitchFamily="34" charset="-122"/>
                <a:cs typeface="Overpass" pitchFamily="34" charset="-120"/>
              </a:rPr>
              <a:t>2</a:t>
            </a:r>
            <a:endParaRPr lang="en-US" sz="2661" dirty="0"/>
          </a:p>
        </p:txBody>
      </p:sp>
      <p:sp>
        <p:nvSpPr>
          <p:cNvPr id="15" name="Text 12"/>
          <p:cNvSpPr/>
          <p:nvPr/>
        </p:nvSpPr>
        <p:spPr>
          <a:xfrm>
            <a:off x="5907048" y="5723453"/>
            <a:ext cx="2816185" cy="351949"/>
          </a:xfrm>
          <a:prstGeom prst="rect">
            <a:avLst/>
          </a:prstGeom>
          <a:noFill/>
          <a:ln/>
        </p:spPr>
        <p:txBody>
          <a:bodyPr wrap="none" rtlCol="0" anchor="t"/>
          <a:lstStyle/>
          <a:p>
            <a:pPr algn="ctr" indent="0" marL="0">
              <a:lnSpc>
                <a:spcPts val="2772"/>
              </a:lnSpc>
              <a:buNone/>
            </a:pPr>
            <a:r>
              <a:rPr lang="en-US" sz="2218" b="1" spc="-67" kern="0" dirty="0">
                <a:solidFill>
                  <a:srgbClr val="F20374"/>
                </a:solidFill>
                <a:latin typeface="Overpass" pitchFamily="34" charset="0"/>
                <a:ea typeface="Overpass" pitchFamily="34" charset="-122"/>
                <a:cs typeface="Overpass" pitchFamily="34" charset="-120"/>
              </a:rPr>
              <a:t>Sellers</a:t>
            </a:r>
            <a:endParaRPr lang="en-US" sz="2218" dirty="0"/>
          </a:p>
        </p:txBody>
      </p:sp>
      <p:sp>
        <p:nvSpPr>
          <p:cNvPr id="16" name="Text 13"/>
          <p:cNvSpPr/>
          <p:nvPr/>
        </p:nvSpPr>
        <p:spPr>
          <a:xfrm>
            <a:off x="4375547" y="6218992"/>
            <a:ext cx="5879187" cy="383024"/>
          </a:xfrm>
          <a:prstGeom prst="rect">
            <a:avLst/>
          </a:prstGeom>
          <a:noFill/>
          <a:ln/>
        </p:spPr>
        <p:txBody>
          <a:bodyPr wrap="none" rtlCol="0" anchor="t"/>
          <a:lstStyle/>
          <a:p>
            <a:pPr algn="ctr" indent="0" marL="0">
              <a:lnSpc>
                <a:spcPts val="3016"/>
              </a:lnSpc>
              <a:buNone/>
            </a:pPr>
            <a:r>
              <a:rPr lang="en-US" sz="1885" dirty="0">
                <a:solidFill>
                  <a:srgbClr val="E5E0DF"/>
                </a:solidFill>
                <a:latin typeface="Overpass" pitchFamily="34" charset="0"/>
                <a:ea typeface="Overpass" pitchFamily="34" charset="-122"/>
                <a:cs typeface="Overpass" pitchFamily="34" charset="-120"/>
              </a:rPr>
              <a:t> Drug Verification</a:t>
            </a:r>
            <a:endParaRPr lang="en-US" sz="1885" dirty="0"/>
          </a:p>
        </p:txBody>
      </p:sp>
      <p:sp>
        <p:nvSpPr>
          <p:cNvPr id="17" name="Text 14"/>
          <p:cNvSpPr/>
          <p:nvPr/>
        </p:nvSpPr>
        <p:spPr>
          <a:xfrm>
            <a:off x="4375547" y="6745605"/>
            <a:ext cx="5879187" cy="383024"/>
          </a:xfrm>
          <a:prstGeom prst="rect">
            <a:avLst/>
          </a:prstGeom>
          <a:noFill/>
          <a:ln/>
        </p:spPr>
        <p:txBody>
          <a:bodyPr wrap="none" rtlCol="0" anchor="t"/>
          <a:lstStyle/>
          <a:p>
            <a:pPr algn="ctr" indent="0" marL="0">
              <a:lnSpc>
                <a:spcPts val="3016"/>
              </a:lnSpc>
              <a:buNone/>
            </a:pPr>
            <a:r>
              <a:rPr lang="en-US" sz="1885" dirty="0">
                <a:solidFill>
                  <a:srgbClr val="E5E0DF"/>
                </a:solidFill>
                <a:latin typeface="Overpass" pitchFamily="34" charset="0"/>
                <a:ea typeface="Overpass" pitchFamily="34" charset="-122"/>
                <a:cs typeface="Overpass" pitchFamily="34" charset="-120"/>
              </a:rPr>
              <a:t> Sales &amp; Record on Blockchain</a:t>
            </a:r>
            <a:endParaRPr lang="en-US" sz="1885" dirty="0"/>
          </a:p>
        </p:txBody>
      </p:sp>
      <p:sp>
        <p:nvSpPr>
          <p:cNvPr id="18" name="Shape 15"/>
          <p:cNvSpPr/>
          <p:nvPr/>
        </p:nvSpPr>
        <p:spPr>
          <a:xfrm>
            <a:off x="10598348" y="3808631"/>
            <a:ext cx="30480" cy="837724"/>
          </a:xfrm>
          <a:prstGeom prst="roundRect">
            <a:avLst>
              <a:gd name="adj" fmla="val 329856"/>
            </a:avLst>
          </a:prstGeom>
          <a:solidFill>
            <a:srgbClr val="971B55"/>
          </a:solidFill>
          <a:ln/>
        </p:spPr>
      </p:sp>
      <p:sp>
        <p:nvSpPr>
          <p:cNvPr id="19" name="Shape 16"/>
          <p:cNvSpPr/>
          <p:nvPr/>
        </p:nvSpPr>
        <p:spPr>
          <a:xfrm>
            <a:off x="10344388" y="4377035"/>
            <a:ext cx="538520" cy="538520"/>
          </a:xfrm>
          <a:prstGeom prst="roundRect">
            <a:avLst>
              <a:gd name="adj" fmla="val 18670"/>
            </a:avLst>
          </a:prstGeom>
          <a:solidFill>
            <a:srgbClr val="7E023C"/>
          </a:solidFill>
          <a:ln w="7620">
            <a:solidFill>
              <a:srgbClr val="971B55"/>
            </a:solidFill>
            <a:prstDash val="solid"/>
          </a:ln>
        </p:spPr>
      </p:sp>
      <p:sp>
        <p:nvSpPr>
          <p:cNvPr id="20" name="Text 17"/>
          <p:cNvSpPr/>
          <p:nvPr/>
        </p:nvSpPr>
        <p:spPr>
          <a:xfrm>
            <a:off x="10517386" y="4477286"/>
            <a:ext cx="192524" cy="337899"/>
          </a:xfrm>
          <a:prstGeom prst="rect">
            <a:avLst/>
          </a:prstGeom>
          <a:noFill/>
          <a:ln/>
        </p:spPr>
        <p:txBody>
          <a:bodyPr wrap="none" rtlCol="0" anchor="t"/>
          <a:lstStyle/>
          <a:p>
            <a:pPr algn="ctr" indent="0" marL="0">
              <a:lnSpc>
                <a:spcPts val="2661"/>
              </a:lnSpc>
              <a:buNone/>
            </a:pPr>
            <a:r>
              <a:rPr lang="en-US" sz="2661" b="1" spc="-80" kern="0" dirty="0">
                <a:solidFill>
                  <a:srgbClr val="E5E0DF"/>
                </a:solidFill>
                <a:latin typeface="Overpass" pitchFamily="34" charset="0"/>
                <a:ea typeface="Overpass" pitchFamily="34" charset="-122"/>
                <a:cs typeface="Overpass" pitchFamily="34" charset="-120"/>
              </a:rPr>
              <a:t>3</a:t>
            </a:r>
            <a:endParaRPr lang="en-US" sz="2661" dirty="0"/>
          </a:p>
        </p:txBody>
      </p:sp>
      <p:sp>
        <p:nvSpPr>
          <p:cNvPr id="21" name="Text 18"/>
          <p:cNvSpPr/>
          <p:nvPr/>
        </p:nvSpPr>
        <p:spPr>
          <a:xfrm>
            <a:off x="9205674" y="2163961"/>
            <a:ext cx="2816185" cy="351949"/>
          </a:xfrm>
          <a:prstGeom prst="rect">
            <a:avLst/>
          </a:prstGeom>
          <a:noFill/>
          <a:ln/>
        </p:spPr>
        <p:txBody>
          <a:bodyPr wrap="none" rtlCol="0" anchor="t"/>
          <a:lstStyle/>
          <a:p>
            <a:pPr algn="ctr" indent="0" marL="0">
              <a:lnSpc>
                <a:spcPts val="2772"/>
              </a:lnSpc>
              <a:buNone/>
            </a:pPr>
            <a:r>
              <a:rPr lang="en-US" sz="2218" b="1" spc="-67" kern="0" dirty="0">
                <a:solidFill>
                  <a:srgbClr val="F20374"/>
                </a:solidFill>
                <a:latin typeface="Overpass" pitchFamily="34" charset="0"/>
                <a:ea typeface="Overpass" pitchFamily="34" charset="-122"/>
                <a:cs typeface="Overpass" pitchFamily="34" charset="-120"/>
              </a:rPr>
              <a:t>Consumers</a:t>
            </a:r>
            <a:endParaRPr lang="en-US" sz="2218" dirty="0"/>
          </a:p>
        </p:txBody>
      </p:sp>
      <p:sp>
        <p:nvSpPr>
          <p:cNvPr id="22" name="Text 19"/>
          <p:cNvSpPr/>
          <p:nvPr/>
        </p:nvSpPr>
        <p:spPr>
          <a:xfrm>
            <a:off x="7674173" y="2659499"/>
            <a:ext cx="5879187" cy="383024"/>
          </a:xfrm>
          <a:prstGeom prst="rect">
            <a:avLst/>
          </a:prstGeom>
          <a:noFill/>
          <a:ln/>
        </p:spPr>
        <p:txBody>
          <a:bodyPr wrap="none" rtlCol="0" anchor="t"/>
          <a:lstStyle/>
          <a:p>
            <a:pPr algn="ctr" indent="0" marL="0">
              <a:lnSpc>
                <a:spcPts val="3016"/>
              </a:lnSpc>
              <a:buNone/>
            </a:pPr>
            <a:r>
              <a:rPr lang="en-US" sz="1885" dirty="0">
                <a:solidFill>
                  <a:srgbClr val="E5E0DF"/>
                </a:solidFill>
                <a:latin typeface="Overpass" pitchFamily="34" charset="0"/>
                <a:ea typeface="Overpass" pitchFamily="34" charset="-122"/>
                <a:cs typeface="Overpass" pitchFamily="34" charset="-120"/>
              </a:rPr>
              <a:t> Purchase &amp; Authentication</a:t>
            </a:r>
            <a:endParaRPr lang="en-US" sz="1885" dirty="0"/>
          </a:p>
        </p:txBody>
      </p:sp>
      <p:sp>
        <p:nvSpPr>
          <p:cNvPr id="23" name="Text 20"/>
          <p:cNvSpPr/>
          <p:nvPr/>
        </p:nvSpPr>
        <p:spPr>
          <a:xfrm>
            <a:off x="7674173" y="3186113"/>
            <a:ext cx="5879187" cy="383024"/>
          </a:xfrm>
          <a:prstGeom prst="rect">
            <a:avLst/>
          </a:prstGeom>
          <a:noFill/>
          <a:ln/>
        </p:spPr>
        <p:txBody>
          <a:bodyPr wrap="none" rtlCol="0" anchor="t"/>
          <a:lstStyle/>
          <a:p>
            <a:pPr algn="ctr" indent="0" marL="0">
              <a:lnSpc>
                <a:spcPts val="3016"/>
              </a:lnSpc>
              <a:buNone/>
            </a:pPr>
            <a:r>
              <a:rPr lang="en-US" sz="1885" dirty="0">
                <a:solidFill>
                  <a:srgbClr val="E5E0DF"/>
                </a:solidFill>
                <a:latin typeface="Overpass" pitchFamily="34" charset="0"/>
                <a:ea typeface="Overpass" pitchFamily="34" charset="-122"/>
                <a:cs typeface="Overpass" pitchFamily="34" charset="-120"/>
              </a:rPr>
              <a:t> Consumer Feedback &amp; Finalization</a:t>
            </a:r>
            <a:endParaRPr lang="en-US" sz="1885" dirty="0"/>
          </a:p>
        </p:txBody>
      </p:sp>
      <p:pic>
        <p:nvPicPr>
          <p:cNvPr id="2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2024-08-27T15:31:57Z</dcterms:created>
  <dcterms:modified xsi:type="dcterms:W3CDTF">2024-08-27T15:31:57Z</dcterms:modified>
</cp:coreProperties>
</file>